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1.xml" ContentType="application/vnd.openxmlformats-officedocument.presentationml.tag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1.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2.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3.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4.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5.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6.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69" r:id="rId14"/>
    <p:sldId id="270" r:id="rId15"/>
    <p:sldId id="271" r:id="rId1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21C121"/>
    <a:srgbClr val="24BEBE"/>
    <a:srgbClr val="000000"/>
    <a:srgbClr val="71F5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3.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4.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5.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6.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1.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583603948486431"/>
          <c:y val="2.2107546171902064E-2"/>
          <c:w val="0.70669167171354896"/>
          <c:h val="0.95208018019360763"/>
        </c:manualLayout>
      </c:layout>
      <c:pieChart>
        <c:varyColors val="1"/>
        <c:ser>
          <c:idx val="0"/>
          <c:order val="0"/>
          <c:tx>
            <c:strRef>
              <c:f>Sheet1!$B$1</c:f>
              <c:strCache>
                <c:ptCount val="1"/>
                <c:pt idx="0">
                  <c:v>Share</c:v>
                </c:pt>
              </c:strCache>
            </c:strRef>
          </c:tx>
          <c:dPt>
            <c:idx val="0"/>
            <c:bubble3D val="0"/>
            <c:spPr>
              <a:solidFill>
                <a:srgbClr val="002060"/>
              </a:solidFill>
              <a:ln w="19050">
                <a:solidFill>
                  <a:schemeClr val="lt1"/>
                </a:solidFill>
              </a:ln>
              <a:effectLst/>
            </c:spPr>
            <c:extLst>
              <c:ext xmlns:c16="http://schemas.microsoft.com/office/drawing/2014/chart" uri="{C3380CC4-5D6E-409C-BE32-E72D297353CC}">
                <c16:uniqueId val="{00000001-4A24-4FDC-8446-47AAC5FE993E}"/>
              </c:ext>
            </c:extLst>
          </c:dPt>
          <c:dPt>
            <c:idx val="1"/>
            <c:bubble3D val="0"/>
            <c:spPr>
              <a:solidFill>
                <a:srgbClr val="4472C4"/>
              </a:solidFill>
              <a:ln w="19050">
                <a:solidFill>
                  <a:schemeClr val="lt1"/>
                </a:solidFill>
              </a:ln>
              <a:effectLst/>
            </c:spPr>
            <c:extLst>
              <c:ext xmlns:c16="http://schemas.microsoft.com/office/drawing/2014/chart" uri="{C3380CC4-5D6E-409C-BE32-E72D297353CC}">
                <c16:uniqueId val="{00000003-4A24-4FDC-8446-47AAC5FE993E}"/>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5-4A24-4FDC-8446-47AAC5FE993E}"/>
              </c:ext>
            </c:extLst>
          </c:dPt>
          <c:dPt>
            <c:idx val="3"/>
            <c:bubble3D val="0"/>
            <c:spPr>
              <a:solidFill>
                <a:schemeClr val="accent2">
                  <a:tint val="77000"/>
                </a:schemeClr>
              </a:solidFill>
              <a:ln w="19050">
                <a:solidFill>
                  <a:schemeClr val="lt1"/>
                </a:solidFill>
              </a:ln>
              <a:effectLst/>
            </c:spPr>
            <c:extLst>
              <c:ext xmlns:c16="http://schemas.microsoft.com/office/drawing/2014/chart" uri="{C3380CC4-5D6E-409C-BE32-E72D297353CC}">
                <c16:uniqueId val="{00000007-4A24-4FDC-8446-47AAC5FE993E}"/>
              </c:ext>
            </c:extLst>
          </c:dPt>
          <c:dPt>
            <c:idx val="4"/>
            <c:bubble3D val="0"/>
            <c:spPr>
              <a:solidFill>
                <a:schemeClr val="accent2">
                  <a:tint val="54000"/>
                </a:schemeClr>
              </a:solidFill>
              <a:ln w="19050">
                <a:solidFill>
                  <a:schemeClr val="lt1"/>
                </a:solidFill>
              </a:ln>
              <a:effectLst/>
            </c:spPr>
            <c:extLst>
              <c:ext xmlns:c16="http://schemas.microsoft.com/office/drawing/2014/chart" uri="{C3380CC4-5D6E-409C-BE32-E72D297353CC}">
                <c16:uniqueId val="{00000009-4A24-4FDC-8446-47AAC5FE993E}"/>
              </c:ext>
            </c:extLst>
          </c:dPt>
          <c:dLbls>
            <c:dLbl>
              <c:idx val="0"/>
              <c:layout>
                <c:manualLayout>
                  <c:x val="-0.12623629065282718"/>
                  <c:y val="-5.0080553263389525E-2"/>
                </c:manualLayout>
              </c:layout>
              <c:tx>
                <c:rich>
                  <a:bodyPr/>
                  <a:lstStyle/>
                  <a:p>
                    <a:fld id="{CDE18E3C-F2EE-4582-86F9-9B96E03D59B2}" type="CATEGORYNAME">
                      <a:rPr lang="en-US" smtClean="0"/>
                      <a:pPr/>
                      <a:t>[CATEGORY NAME]</a:t>
                    </a:fld>
                    <a:r>
                      <a:rPr lang="en-US" baseline="0" smtClean="0"/>
                      <a:t> </a:t>
                    </a:r>
                    <a:br>
                      <a:rPr lang="en-US" baseline="0" smtClean="0"/>
                    </a:br>
                    <a:fld id="{08E642E1-F937-457C-9508-7E15B571030B}" type="VALUE">
                      <a:rPr lang="en-US" baseline="0" smtClean="0"/>
                      <a:pPr/>
                      <a:t>[VALUE]</a:t>
                    </a:fld>
                    <a:endParaRPr lang="en-US" baseline="0" smtClean="0"/>
                  </a:p>
                </c:rich>
              </c:tx>
              <c:dLblPos val="bestFit"/>
              <c:showLegendKey val="0"/>
              <c:showVal val="1"/>
              <c:showCatName val="1"/>
              <c:showSerName val="0"/>
              <c:showPercent val="0"/>
              <c:showBubbleSize val="0"/>
              <c:extLst>
                <c:ext xmlns:c15="http://schemas.microsoft.com/office/drawing/2012/chart" uri="{CE6537A1-D6FC-4f65-9D91-7224C49458BB}">
                  <c15:layout>
                    <c:manualLayout>
                      <c:w val="0.42548290890159041"/>
                      <c:h val="0.51020727917051334"/>
                    </c:manualLayout>
                  </c15:layout>
                  <c15:dlblFieldTable/>
                  <c15:showDataLabelsRange val="0"/>
                </c:ext>
                <c:ext xmlns:c16="http://schemas.microsoft.com/office/drawing/2014/chart" uri="{C3380CC4-5D6E-409C-BE32-E72D297353CC}">
                  <c16:uniqueId val="{00000001-4A24-4FDC-8446-47AAC5FE993E}"/>
                </c:ext>
              </c:extLst>
            </c:dLbl>
            <c:dLbl>
              <c:idx val="1"/>
              <c:layout>
                <c:manualLayout>
                  <c:x val="0.15387013054062629"/>
                  <c:y val="-5.9334919557392951E-2"/>
                </c:manualLayout>
              </c:layout>
              <c:tx>
                <c:rich>
                  <a:bodyPr/>
                  <a:lstStyle/>
                  <a:p>
                    <a:fld id="{2B90F978-3645-407F-9A07-81CA22944A0A}" type="CATEGORYNAME">
                      <a:rPr lang="en-US" smtClean="0"/>
                      <a:pPr/>
                      <a:t>[CATEGORY NAME]</a:t>
                    </a:fld>
                    <a:r>
                      <a:rPr lang="en-US" baseline="0" smtClean="0"/>
                      <a:t> </a:t>
                    </a:r>
                    <a:fld id="{42287BFA-2D9C-4C1E-97C5-4E1C04E88ACA}" type="VALUE">
                      <a:rPr lang="en-US" baseline="0"/>
                      <a:pPr/>
                      <a:t>[VALUE]</a:t>
                    </a:fld>
                    <a:endParaRPr lang="en-US" baseline="0" smtClean="0"/>
                  </a:p>
                </c:rich>
              </c:tx>
              <c:dLblPos val="bestFit"/>
              <c:showLegendKey val="0"/>
              <c:showVal val="1"/>
              <c:showCatName val="1"/>
              <c:showSerName val="0"/>
              <c:showPercent val="0"/>
              <c:showBubbleSize val="0"/>
              <c:extLst>
                <c:ext xmlns:c15="http://schemas.microsoft.com/office/drawing/2012/chart" uri="{CE6537A1-D6FC-4f65-9D91-7224C49458BB}">
                  <c15:layout>
                    <c:manualLayout>
                      <c:w val="0.25287902241008425"/>
                      <c:h val="0.28380603896113388"/>
                    </c:manualLayout>
                  </c15:layout>
                  <c15:dlblFieldTable/>
                  <c15:showDataLabelsRange val="0"/>
                </c:ext>
                <c:ext xmlns:c16="http://schemas.microsoft.com/office/drawing/2014/chart" uri="{C3380CC4-5D6E-409C-BE32-E72D297353CC}">
                  <c16:uniqueId val="{00000003-4A24-4FDC-8446-47AAC5FE993E}"/>
                </c:ext>
              </c:extLst>
            </c:dLbl>
            <c:dLbl>
              <c:idx val="2"/>
              <c:layout>
                <c:manualLayout>
                  <c:x val="0.11996983101310833"/>
                  <c:y val="1.2296736813722103E-2"/>
                </c:manualLayout>
              </c:layout>
              <c:tx>
                <c:rich>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fld id="{D05FBAD1-EE5C-4F76-9501-DE0738AC0B2D}" type="CATEGORYNAME">
                      <a:rPr lang="en-US" sz="2000" smtClean="0">
                        <a:solidFill>
                          <a:schemeClr val="tx1"/>
                        </a:solidFill>
                      </a:rPr>
                      <a:pPr>
                        <a:defRPr sz="2000"/>
                      </a:pPr>
                      <a:t>[CATEGORY NAME]</a:t>
                    </a:fld>
                    <a:endParaRPr lang="en-US" sz="2000" smtClean="0">
                      <a:solidFill>
                        <a:schemeClr val="tx1"/>
                      </a:solidFill>
                    </a:endParaRPr>
                  </a:p>
                  <a:p>
                    <a:pPr>
                      <a:defRPr sz="2000"/>
                    </a:pPr>
                    <a:fld id="{E53EA090-8689-4B37-BBD9-0880CAC0E64D}" type="VALUE">
                      <a:rPr lang="en-US" sz="2000" baseline="0" smtClean="0">
                        <a:solidFill>
                          <a:schemeClr val="tx1"/>
                        </a:solidFill>
                      </a:rPr>
                      <a:pPr>
                        <a:defRPr sz="2000"/>
                      </a:pPr>
                      <a:t>[VALUE]</a:t>
                    </a:fld>
                    <a:endParaRPr lang="en-US"/>
                  </a:p>
                </c:rich>
              </c:tx>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6189835343796536"/>
                      <c:h val="0.22461103893921433"/>
                    </c:manualLayout>
                  </c15:layout>
                  <c15:dlblFieldTable/>
                  <c15:showDataLabelsRange val="0"/>
                </c:ext>
                <c:ext xmlns:c16="http://schemas.microsoft.com/office/drawing/2014/chart" uri="{C3380CC4-5D6E-409C-BE32-E72D297353CC}">
                  <c16:uniqueId val="{00000005-4A24-4FDC-8446-47AAC5FE993E}"/>
                </c:ext>
              </c:extLst>
            </c:dLbl>
            <c:dLbl>
              <c:idx val="3"/>
              <c:layout>
                <c:manualLayout>
                  <c:x val="4.2743777102683324E-2"/>
                  <c:y val="-2.8974951178295405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3422793328597894"/>
                      <c:h val="0.2964579305441245"/>
                    </c:manualLayout>
                  </c15:layout>
                </c:ext>
                <c:ext xmlns:c16="http://schemas.microsoft.com/office/drawing/2014/chart" uri="{C3380CC4-5D6E-409C-BE32-E72D297353CC}">
                  <c16:uniqueId val="{00000007-4A24-4FDC-8446-47AAC5FE993E}"/>
                </c:ext>
              </c:extLst>
            </c:dLbl>
            <c:dLbl>
              <c:idx val="4"/>
              <c:layout>
                <c:manualLayout>
                  <c:x val="0.1382583700090429"/>
                  <c:y val="0.18146637998626658"/>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272072551004006"/>
                      <c:h val="0.26292010943662103"/>
                    </c:manualLayout>
                  </c15:layout>
                </c:ext>
                <c:ext xmlns:c16="http://schemas.microsoft.com/office/drawing/2014/chart" uri="{C3380CC4-5D6E-409C-BE32-E72D297353CC}">
                  <c16:uniqueId val="{00000009-4A24-4FDC-8446-47AAC5FE993E}"/>
                </c:ext>
              </c:extLst>
            </c:dLbl>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dLblPos val="ct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3"/>
                <c:pt idx="0">
                  <c:v>Rubicon</c:v>
                </c:pt>
                <c:pt idx="1">
                  <c:v>TMT</c:v>
                </c:pt>
                <c:pt idx="2">
                  <c:v>Public</c:v>
                </c:pt>
              </c:strCache>
            </c:strRef>
          </c:cat>
          <c:val>
            <c:numRef>
              <c:f>Sheet1!$B$2:$B$6</c:f>
              <c:numCache>
                <c:formatCode>0.00%</c:formatCode>
                <c:ptCount val="5"/>
                <c:pt idx="0">
                  <c:v>0.55230000000000001</c:v>
                </c:pt>
                <c:pt idx="1">
                  <c:v>0.3715</c:v>
                </c:pt>
                <c:pt idx="2">
                  <c:v>7.6200000000000004E-2</c:v>
                </c:pt>
              </c:numCache>
            </c:numRef>
          </c:val>
          <c:extLst>
            <c:ext xmlns:c16="http://schemas.microsoft.com/office/drawing/2014/chart" uri="{C3380CC4-5D6E-409C-BE32-E72D297353CC}">
              <c16:uniqueId val="{0000000A-4A24-4FDC-8446-47AAC5FE993E}"/>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solidFill>
            <a:schemeClr val="tx1"/>
          </a:solidFill>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13334388678001285"/>
          <c:w val="0.95026689270251197"/>
          <c:h val="0.65493901304601843"/>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dLbl>
              <c:idx val="0"/>
              <c:layout>
                <c:manualLayout>
                  <c:x val="-1.9296171330867189E-2"/>
                  <c:y val="3.726708074534161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363474893541159"/>
                      <c:h val="0.25031055900621119"/>
                    </c:manualLayout>
                  </c15:layout>
                </c:ext>
              </c:extLst>
            </c:dLbl>
            <c:dLbl>
              <c:idx val="2"/>
              <c:numFmt formatCode="_(* #,##0_);_(* \(#,##0\);_(* &quot;-&quot;_);_(@_)" sourceLinked="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#,##0</c:formatCode>
                <c:ptCount val="3"/>
                <c:pt idx="0" formatCode="_(* #,##0_);_(* \(#,##0\);_(* &quot;-&quot;??_);_(@_)">
                  <c:v>1007.474848103</c:v>
                </c:pt>
                <c:pt idx="1">
                  <c:v>1469.3366437039999</c:v>
                </c:pt>
                <c:pt idx="2" formatCode="0">
                  <c:v>1986.9538015889998</c:v>
                </c:pt>
              </c:numCache>
            </c:numRef>
          </c:val>
          <c:extLst>
            <c:ext xmlns:c16="http://schemas.microsoft.com/office/drawing/2014/chart" uri="{C3380CC4-5D6E-409C-BE32-E72D297353CC}">
              <c16:uniqueId val="{00000002-0EEE-4C4B-A408-825D1168B00A}"/>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3617346910311732"/>
          <c:w val="0.95026689270251197"/>
          <c:h val="0.5636301535871403"/>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dLbl>
              <c:idx val="0"/>
              <c:layout>
                <c:manualLayout>
                  <c:x val="-1.9296171330867189E-2"/>
                  <c:y val="3.726708074534161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363474893541159"/>
                      <c:h val="0.25031055900621119"/>
                    </c:manualLayout>
                  </c15:layout>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#,##0</c:formatCode>
                <c:ptCount val="3"/>
                <c:pt idx="0" formatCode="_(* #,##0_);_(* \(#,##0\);_(* &quot;-&quot;??_);_(@_)">
                  <c:v>155.08077399999999</c:v>
                </c:pt>
                <c:pt idx="1">
                  <c:v>199.571403981</c:v>
                </c:pt>
                <c:pt idx="2" formatCode="_(* #,##0_);_(* \(#,##0\);_(* &quot;-&quot;??_);_(@_)">
                  <c:v>259.57197556599999</c:v>
                </c:pt>
              </c:numCache>
            </c:numRef>
          </c:val>
          <c:extLst>
            <c:ext xmlns:c16="http://schemas.microsoft.com/office/drawing/2014/chart" uri="{C3380CC4-5D6E-409C-BE32-E72D297353CC}">
              <c16:uniqueId val="{00000001-5951-4C45-98F7-54626D88AE3C}"/>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3617346910311732"/>
          <c:w val="0.95026689270251197"/>
          <c:h val="0.5636301535871403"/>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dLbl>
              <c:idx val="0"/>
              <c:layout>
                <c:manualLayout>
                  <c:x val="-1.9296171330867189E-2"/>
                  <c:y val="3.726708074534161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363474893541159"/>
                      <c:h val="0.25031055900621119"/>
                    </c:manualLayout>
                  </c15:layout>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_(* #,##0_);_(* \(#,##0\);_(* "-"??_);_(@_)</c:formatCode>
                <c:ptCount val="3"/>
                <c:pt idx="0">
                  <c:v>123.818238396</c:v>
                </c:pt>
                <c:pt idx="1">
                  <c:v>144.22776138099999</c:v>
                </c:pt>
                <c:pt idx="2">
                  <c:v>255.450451007</c:v>
                </c:pt>
              </c:numCache>
            </c:numRef>
          </c:val>
          <c:extLst>
            <c:ext xmlns:c16="http://schemas.microsoft.com/office/drawing/2014/chart" uri="{C3380CC4-5D6E-409C-BE32-E72D297353CC}">
              <c16:uniqueId val="{00000001-6DB9-4CBF-85A9-1D88ABD48C06}"/>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3617346910311732"/>
          <c:w val="0.95026689270251197"/>
          <c:h val="0.5636301535871403"/>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#,##0</c:formatCode>
                <c:ptCount val="3"/>
                <c:pt idx="0" formatCode="_(* #,##0_);_(* \(#,##0\);_(* &quot;-&quot;??_);_(@_)">
                  <c:v>34.775554999999997</c:v>
                </c:pt>
                <c:pt idx="1">
                  <c:v>43.682139517000003</c:v>
                </c:pt>
                <c:pt idx="2" formatCode="_(* #,##0_);_(* \(#,##0\);_(* &quot;-&quot;??_);_(@_)">
                  <c:v>-57.229799915000001</c:v>
                </c:pt>
              </c:numCache>
            </c:numRef>
          </c:val>
          <c:extLst>
            <c:ext xmlns:c16="http://schemas.microsoft.com/office/drawing/2014/chart" uri="{C3380CC4-5D6E-409C-BE32-E72D297353CC}">
              <c16:uniqueId val="{00000001-49FC-44AD-8F1D-8C58355A2466}"/>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out"/>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9915306086394861"/>
          <c:w val="0.95026689270251197"/>
          <c:h val="0.50065056182630896"/>
        </c:manualLayout>
      </c:layout>
      <c:lineChart>
        <c:grouping val="standard"/>
        <c:varyColors val="0"/>
        <c:ser>
          <c:idx val="0"/>
          <c:order val="0"/>
          <c:tx>
            <c:strRef>
              <c:f>Sheet1!$A$27</c:f>
              <c:strCache>
                <c:ptCount val="1"/>
                <c:pt idx="0">
                  <c:v>Total Financing</c:v>
                </c:pt>
              </c:strCache>
            </c:strRef>
          </c:tx>
          <c:spPr>
            <a:ln w="28575" cap="rnd">
              <a:solidFill>
                <a:srgbClr val="002060"/>
              </a:solidFill>
              <a:round/>
            </a:ln>
            <a:effectLst/>
          </c:spPr>
          <c:marker>
            <c:symbol val="none"/>
          </c:marker>
          <c:dLbls>
            <c:dLbl>
              <c:idx val="2"/>
              <c:layout/>
              <c:dLblPos val="b"/>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_(* #,##0.00_);_(* \(#,##0.00\);_(* "-"??_);_(@_)</c:formatCode>
                <c:ptCount val="3"/>
                <c:pt idx="0">
                  <c:v>22.42</c:v>
                </c:pt>
                <c:pt idx="1">
                  <c:v>21.89</c:v>
                </c:pt>
                <c:pt idx="2">
                  <c:v>-22.05</c:v>
                </c:pt>
              </c:numCache>
            </c:numRef>
          </c:val>
          <c:smooth val="0"/>
          <c:extLst>
            <c:ext xmlns:c16="http://schemas.microsoft.com/office/drawing/2014/chart" uri="{C3380CC4-5D6E-409C-BE32-E72D297353CC}">
              <c16:uniqueId val="{00000003-BC25-4116-94E8-8ABEBCFECB07}"/>
            </c:ext>
          </c:extLst>
        </c:ser>
        <c:dLbls>
          <c:showLegendKey val="0"/>
          <c:showVal val="1"/>
          <c:showCatName val="0"/>
          <c:showSerName val="0"/>
          <c:showPercent val="0"/>
          <c:showBubbleSize val="0"/>
        </c:dLbls>
        <c:smooth val="0"/>
        <c:axId val="193013632"/>
        <c:axId val="193020672"/>
      </c:line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00_);_(* \(#,##0.0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3617346910311732"/>
          <c:w val="0.95026689270251197"/>
          <c:h val="0.5636301535871403"/>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dLbl>
              <c:idx val="0"/>
              <c:layout>
                <c:manualLayout>
                  <c:x val="-1.9296171330867189E-2"/>
                  <c:y val="3.726708074534161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363474893541159"/>
                      <c:h val="0.25031055900621119"/>
                    </c:manualLayout>
                  </c15:layout>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#,##0</c:formatCode>
                <c:ptCount val="3"/>
                <c:pt idx="0" formatCode="_(* #,##0_);_(* \(#,##0\);_(* &quot;-&quot;??_);_(@_)">
                  <c:v>1279.7803980000001</c:v>
                </c:pt>
                <c:pt idx="1">
                  <c:v>1736.9974565509999</c:v>
                </c:pt>
                <c:pt idx="2" formatCode="_(* #,##0_);_(* \(#,##0\);_(* &quot;-&quot;??_);_(@_)">
                  <c:v>2460.0874680329998</c:v>
                </c:pt>
              </c:numCache>
            </c:numRef>
          </c:val>
          <c:extLst>
            <c:ext xmlns:c16="http://schemas.microsoft.com/office/drawing/2014/chart" uri="{C3380CC4-5D6E-409C-BE32-E72D297353CC}">
              <c16:uniqueId val="{00000001-36F8-4CCC-888E-054FC43FE972}"/>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3617346910311732"/>
          <c:w val="0.95026689270251197"/>
          <c:h val="0.5636301535871403"/>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dLbl>
              <c:idx val="0"/>
              <c:layout>
                <c:manualLayout>
                  <c:x val="-1.9296171330867189E-2"/>
                  <c:y val="3.726708074534161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363474893541159"/>
                      <c:h val="0.25031055900621119"/>
                    </c:manualLayout>
                  </c15:layout>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#,##0</c:formatCode>
                <c:ptCount val="3"/>
                <c:pt idx="0" formatCode="_(* #,##0_);_(* \(#,##0\);_(* &quot;-&quot;??_);_(@_)">
                  <c:v>629.22164299999997</c:v>
                </c:pt>
                <c:pt idx="1">
                  <c:v>672.90378234399998</c:v>
                </c:pt>
                <c:pt idx="2" formatCode="_(* #,##0_);_(* \(#,##0\);_(* &quot;-&quot;??_);_(@_)">
                  <c:v>615.67398242900003</c:v>
                </c:pt>
              </c:numCache>
            </c:numRef>
          </c:val>
          <c:extLst>
            <c:ext xmlns:c16="http://schemas.microsoft.com/office/drawing/2014/chart" uri="{C3380CC4-5D6E-409C-BE32-E72D297353CC}">
              <c16:uniqueId val="{00000001-EC36-4EB7-86FA-FAAA43A6A74E}"/>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3617346910311732"/>
          <c:w val="0.95026689270251197"/>
          <c:h val="0.5636301535871403"/>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dLbl>
              <c:idx val="0"/>
              <c:layout>
                <c:manualLayout>
                  <c:x val="-1.9296171330867189E-2"/>
                  <c:y val="3.726708074534161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363474893541159"/>
                      <c:h val="0.25031055900621119"/>
                    </c:manualLayout>
                  </c15:layout>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#,##0</c:formatCode>
                <c:ptCount val="3"/>
                <c:pt idx="0" formatCode="_(* #,##0_);_(* \(#,##0\);_(* &quot;-&quot;??_);_(@_)">
                  <c:v>650.55875500000002</c:v>
                </c:pt>
                <c:pt idx="1">
                  <c:v>1064.093674207</c:v>
                </c:pt>
                <c:pt idx="2" formatCode="_(* #,##0_);_(* \(#,##0\);_(* &quot;-&quot;??_);_(@_)">
                  <c:v>1844.413485604</c:v>
                </c:pt>
              </c:numCache>
            </c:numRef>
          </c:val>
          <c:extLst>
            <c:ext xmlns:c16="http://schemas.microsoft.com/office/drawing/2014/chart" uri="{C3380CC4-5D6E-409C-BE32-E72D297353CC}">
              <c16:uniqueId val="{00000001-0560-4F92-BA1F-0A467FC0A097}"/>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Inflation</c:v>
                </c:pt>
              </c:strCache>
            </c:strRef>
          </c:tx>
          <c:spPr>
            <a:ln w="28575" cap="rnd">
              <a:solidFill>
                <a:srgbClr val="002060"/>
              </a:solidFill>
              <a:round/>
            </a:ln>
            <a:effectLst/>
          </c:spPr>
          <c:marker>
            <c:symbol val="none"/>
          </c:marker>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Dubai Medium" panose="020B0603030403030204" pitchFamily="34" charset="-78"/>
                    <a:ea typeface="+mn-ea"/>
                    <a:cs typeface="Dubai Medium" panose="020B0603030403030204" pitchFamily="34" charset="-78"/>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Sheet1!$A$6:$A$10</c:f>
              <c:strCache>
                <c:ptCount val="5"/>
                <c:pt idx="0">
                  <c:v>4Q22</c:v>
                </c:pt>
                <c:pt idx="1">
                  <c:v>1Q23</c:v>
                </c:pt>
                <c:pt idx="2">
                  <c:v>2Q23</c:v>
                </c:pt>
                <c:pt idx="3">
                  <c:v>3Q23</c:v>
                </c:pt>
                <c:pt idx="4">
                  <c:v>4Q23</c:v>
                </c:pt>
              </c:strCache>
            </c:strRef>
          </c:cat>
          <c:val>
            <c:numRef>
              <c:f>Sheet1!$B$6:$B$10</c:f>
              <c:numCache>
                <c:formatCode>General</c:formatCode>
                <c:ptCount val="5"/>
                <c:pt idx="0">
                  <c:v>5.51</c:v>
                </c:pt>
                <c:pt idx="1">
                  <c:v>4.97</c:v>
                </c:pt>
                <c:pt idx="2">
                  <c:v>3.52</c:v>
                </c:pt>
                <c:pt idx="3">
                  <c:v>2.2800000000000002</c:v>
                </c:pt>
                <c:pt idx="4">
                  <c:v>2.6100000000000003</c:v>
                </c:pt>
              </c:numCache>
            </c:numRef>
          </c:val>
          <c:smooth val="0"/>
          <c:extLst>
            <c:ext xmlns:c16="http://schemas.microsoft.com/office/drawing/2014/chart" uri="{C3380CC4-5D6E-409C-BE32-E72D297353CC}">
              <c16:uniqueId val="{00000001-025F-49E8-A9DD-14A62F6AC9D9}"/>
            </c:ext>
          </c:extLst>
        </c:ser>
        <c:dLbls>
          <c:showLegendKey val="0"/>
          <c:showVal val="0"/>
          <c:showCatName val="0"/>
          <c:showSerName val="0"/>
          <c:showPercent val="0"/>
          <c:showBubbleSize val="0"/>
        </c:dLbls>
        <c:smooth val="0"/>
        <c:axId val="1255089392"/>
        <c:axId val="1255090640"/>
      </c:lineChart>
      <c:catAx>
        <c:axId val="125508939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Dubai Medium" panose="020B0603030403030204" pitchFamily="34" charset="-78"/>
                <a:ea typeface="+mn-ea"/>
                <a:cs typeface="Dubai Medium" panose="020B0603030403030204" pitchFamily="34" charset="-78"/>
              </a:defRPr>
            </a:pPr>
            <a:endParaRPr lang="en-US"/>
          </a:p>
        </c:txPr>
        <c:crossAx val="1255090640"/>
        <c:crosses val="autoZero"/>
        <c:auto val="1"/>
        <c:lblAlgn val="ctr"/>
        <c:lblOffset val="100"/>
        <c:noMultiLvlLbl val="0"/>
      </c:catAx>
      <c:valAx>
        <c:axId val="1255090640"/>
        <c:scaling>
          <c:orientation val="minMax"/>
        </c:scaling>
        <c:delete val="1"/>
        <c:axPos val="l"/>
        <c:numFmt formatCode="General" sourceLinked="1"/>
        <c:majorTickMark val="out"/>
        <c:minorTickMark val="none"/>
        <c:tickLblPos val="nextTo"/>
        <c:crossAx val="125508939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Dubai Medium" panose="020B0603030403030204" pitchFamily="34" charset="-78"/>
          <a:cs typeface="Dubai Medium" panose="020B0603030403030204" pitchFamily="34" charset="-78"/>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PDB</c:v>
                </c:pt>
              </c:strCache>
            </c:strRef>
          </c:tx>
          <c:spPr>
            <a:ln w="28575" cap="rnd">
              <a:solidFill>
                <a:srgbClr val="002060"/>
              </a:solidFill>
              <a:round/>
            </a:ln>
            <a:effectLst/>
          </c:spPr>
          <c:marker>
            <c:symbol val="none"/>
          </c:marker>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Dubai Medium" panose="020B0603030403030204" pitchFamily="34" charset="-78"/>
                    <a:ea typeface="+mn-ea"/>
                    <a:cs typeface="Dubai Medium" panose="020B0603030403030204" pitchFamily="34" charset="-78"/>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Sheet1!$A$6:$A$10</c:f>
              <c:strCache>
                <c:ptCount val="5"/>
                <c:pt idx="0">
                  <c:v>4Q22</c:v>
                </c:pt>
                <c:pt idx="1">
                  <c:v>1Q23</c:v>
                </c:pt>
                <c:pt idx="2">
                  <c:v>2Q23</c:v>
                </c:pt>
                <c:pt idx="3">
                  <c:v>3Q23</c:v>
                </c:pt>
                <c:pt idx="4">
                  <c:v>4Q23</c:v>
                </c:pt>
              </c:strCache>
            </c:strRef>
          </c:cat>
          <c:val>
            <c:numRef>
              <c:f>Sheet1!$B$6:$B$10</c:f>
              <c:numCache>
                <c:formatCode>General</c:formatCode>
                <c:ptCount val="5"/>
                <c:pt idx="0">
                  <c:v>5.01</c:v>
                </c:pt>
                <c:pt idx="1">
                  <c:v>5.04</c:v>
                </c:pt>
                <c:pt idx="2">
                  <c:v>5.1100000000000003</c:v>
                </c:pt>
                <c:pt idx="3">
                  <c:v>5.0500000000000007</c:v>
                </c:pt>
                <c:pt idx="4">
                  <c:v>5.0500000000000007</c:v>
                </c:pt>
              </c:numCache>
            </c:numRef>
          </c:val>
          <c:smooth val="0"/>
          <c:extLst>
            <c:ext xmlns:c16="http://schemas.microsoft.com/office/drawing/2014/chart" uri="{C3380CC4-5D6E-409C-BE32-E72D297353CC}">
              <c16:uniqueId val="{00000001-2D22-49B2-87C4-280878D32981}"/>
            </c:ext>
          </c:extLst>
        </c:ser>
        <c:dLbls>
          <c:showLegendKey val="0"/>
          <c:showVal val="0"/>
          <c:showCatName val="0"/>
          <c:showSerName val="0"/>
          <c:showPercent val="0"/>
          <c:showBubbleSize val="0"/>
        </c:dLbls>
        <c:smooth val="0"/>
        <c:axId val="1255089392"/>
        <c:axId val="1255090640"/>
      </c:lineChart>
      <c:catAx>
        <c:axId val="125508939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Dubai Medium" panose="020B0603030403030204" pitchFamily="34" charset="-78"/>
                <a:ea typeface="+mn-ea"/>
                <a:cs typeface="Dubai Medium" panose="020B0603030403030204" pitchFamily="34" charset="-78"/>
              </a:defRPr>
            </a:pPr>
            <a:endParaRPr lang="en-US"/>
          </a:p>
        </c:txPr>
        <c:crossAx val="1255090640"/>
        <c:crosses val="autoZero"/>
        <c:auto val="1"/>
        <c:lblAlgn val="ctr"/>
        <c:lblOffset val="100"/>
        <c:noMultiLvlLbl val="0"/>
      </c:catAx>
      <c:valAx>
        <c:axId val="1255090640"/>
        <c:scaling>
          <c:orientation val="minMax"/>
        </c:scaling>
        <c:delete val="1"/>
        <c:axPos val="l"/>
        <c:numFmt formatCode="General" sourceLinked="1"/>
        <c:majorTickMark val="out"/>
        <c:minorTickMark val="none"/>
        <c:tickLblPos val="nextTo"/>
        <c:crossAx val="125508939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latin typeface="Dubai Medium" panose="020B0603030403030204" pitchFamily="34" charset="-78"/>
          <a:cs typeface="Dubai Medium" panose="020B0603030403030204" pitchFamily="34" charset="-78"/>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PDB</c:v>
                </c:pt>
              </c:strCache>
            </c:strRef>
          </c:tx>
          <c:spPr>
            <a:ln w="28575" cap="rnd">
              <a:solidFill>
                <a:srgbClr val="002060"/>
              </a:solidFill>
              <a:round/>
            </a:ln>
            <a:effectLst/>
          </c:spPr>
          <c:marker>
            <c:symbol val="none"/>
          </c:marker>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Dubai Medium" panose="020B0603030403030204" pitchFamily="34" charset="-78"/>
                    <a:ea typeface="+mn-ea"/>
                    <a:cs typeface="Dubai Medium" panose="020B0603030403030204" pitchFamily="34" charset="-78"/>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Sheet1!$A$6:$A$10</c:f>
              <c:strCache>
                <c:ptCount val="5"/>
                <c:pt idx="0">
                  <c:v>4Q22</c:v>
                </c:pt>
                <c:pt idx="1">
                  <c:v>1Q23</c:v>
                </c:pt>
                <c:pt idx="2">
                  <c:v>2Q23</c:v>
                </c:pt>
                <c:pt idx="3">
                  <c:v>3Q23</c:v>
                </c:pt>
                <c:pt idx="4">
                  <c:v>4Q23</c:v>
                </c:pt>
              </c:strCache>
            </c:strRef>
          </c:cat>
          <c:val>
            <c:numRef>
              <c:f>Sheet1!$B$6:$B$10</c:f>
              <c:numCache>
                <c:formatCode>0.00</c:formatCode>
                <c:ptCount val="5"/>
                <c:pt idx="0">
                  <c:v>2.3154804645462499</c:v>
                </c:pt>
                <c:pt idx="1">
                  <c:v>2.3692468746974655</c:v>
                </c:pt>
                <c:pt idx="2">
                  <c:v>2.6694092825767735</c:v>
                </c:pt>
                <c:pt idx="3">
                  <c:v>2.59</c:v>
                </c:pt>
                <c:pt idx="4">
                  <c:v>2.4426308198124014</c:v>
                </c:pt>
              </c:numCache>
            </c:numRef>
          </c:val>
          <c:smooth val="0"/>
          <c:extLst>
            <c:ext xmlns:c16="http://schemas.microsoft.com/office/drawing/2014/chart" uri="{C3380CC4-5D6E-409C-BE32-E72D297353CC}">
              <c16:uniqueId val="{00000000-6F8A-4E49-8FD3-99F45E108FEF}"/>
            </c:ext>
          </c:extLst>
        </c:ser>
        <c:dLbls>
          <c:dLblPos val="t"/>
          <c:showLegendKey val="0"/>
          <c:showVal val="1"/>
          <c:showCatName val="0"/>
          <c:showSerName val="0"/>
          <c:showPercent val="0"/>
          <c:showBubbleSize val="0"/>
        </c:dLbls>
        <c:smooth val="0"/>
        <c:axId val="1255089392"/>
        <c:axId val="1255090640"/>
      </c:lineChart>
      <c:catAx>
        <c:axId val="125508939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solidFill>
                  <a:schemeClr val="tx1"/>
                </a:solidFill>
                <a:latin typeface="Dubai Medium" panose="020B0603030403030204" pitchFamily="34" charset="-78"/>
                <a:ea typeface="+mn-ea"/>
                <a:cs typeface="Dubai Medium" panose="020B0603030403030204" pitchFamily="34" charset="-78"/>
              </a:defRPr>
            </a:pPr>
            <a:endParaRPr lang="en-US"/>
          </a:p>
        </c:txPr>
        <c:crossAx val="1255090640"/>
        <c:crosses val="autoZero"/>
        <c:auto val="1"/>
        <c:lblAlgn val="ctr"/>
        <c:lblOffset val="100"/>
        <c:noMultiLvlLbl val="0"/>
      </c:catAx>
      <c:valAx>
        <c:axId val="1255090640"/>
        <c:scaling>
          <c:orientation val="minMax"/>
          <c:max val="8"/>
          <c:min val="-2"/>
        </c:scaling>
        <c:delete val="1"/>
        <c:axPos val="l"/>
        <c:numFmt formatCode="0.00" sourceLinked="1"/>
        <c:majorTickMark val="out"/>
        <c:minorTickMark val="none"/>
        <c:tickLblPos val="nextTo"/>
        <c:crossAx val="125508939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latin typeface="Dubai Medium" panose="020B0603030403030204" pitchFamily="34" charset="-78"/>
          <a:cs typeface="Dubai Medium" panose="020B0603030403030204" pitchFamily="34" charset="-78"/>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Investasi</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Sheet1!$A$6:$A$10</c:f>
              <c:strCache>
                <c:ptCount val="5"/>
                <c:pt idx="0">
                  <c:v>4Q22</c:v>
                </c:pt>
                <c:pt idx="1">
                  <c:v>1Q23</c:v>
                </c:pt>
                <c:pt idx="2">
                  <c:v>2Q23</c:v>
                </c:pt>
                <c:pt idx="3">
                  <c:v>3Q23</c:v>
                </c:pt>
                <c:pt idx="4">
                  <c:v>4Q23</c:v>
                </c:pt>
              </c:strCache>
            </c:strRef>
          </c:cat>
          <c:val>
            <c:numRef>
              <c:f>Sheet1!$B$6:$B$10</c:f>
              <c:numCache>
                <c:formatCode>_(* #,##0_);_(* \(#,##0\);_(* "-"??_);_(@_)</c:formatCode>
                <c:ptCount val="5"/>
                <c:pt idx="0" formatCode="#,##0">
                  <c:v>141629.77301534801</c:v>
                </c:pt>
                <c:pt idx="1">
                  <c:v>148659.08499524399</c:v>
                </c:pt>
                <c:pt idx="2">
                  <c:v>150008.11966898601</c:v>
                </c:pt>
                <c:pt idx="3">
                  <c:v>154396.435595363</c:v>
                </c:pt>
                <c:pt idx="4">
                  <c:v>154351.28772397101</c:v>
                </c:pt>
              </c:numCache>
            </c:numRef>
          </c:val>
          <c:extLst>
            <c:ext xmlns:c16="http://schemas.microsoft.com/office/drawing/2014/chart" uri="{C3380CC4-5D6E-409C-BE32-E72D297353CC}">
              <c16:uniqueId val="{00000000-868F-4F35-B7E2-FB11B9743EC5}"/>
            </c:ext>
          </c:extLst>
        </c:ser>
        <c:dLbls>
          <c:dLblPos val="ctr"/>
          <c:showLegendKey val="0"/>
          <c:showVal val="1"/>
          <c:showCatName val="0"/>
          <c:showSerName val="0"/>
          <c:showPercent val="0"/>
          <c:showBubbleSize val="0"/>
        </c:dLbls>
        <c:gapWidth val="40"/>
        <c:overlap val="-27"/>
        <c:axId val="1630814016"/>
        <c:axId val="1630825248"/>
      </c:barChart>
      <c:catAx>
        <c:axId val="163081401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30825248"/>
        <c:crosses val="autoZero"/>
        <c:auto val="1"/>
        <c:lblAlgn val="ctr"/>
        <c:lblOffset val="100"/>
        <c:noMultiLvlLbl val="0"/>
      </c:catAx>
      <c:valAx>
        <c:axId val="1630825248"/>
        <c:scaling>
          <c:orientation val="minMax"/>
        </c:scaling>
        <c:delete val="1"/>
        <c:axPos val="l"/>
        <c:numFmt formatCode="#,##0" sourceLinked="1"/>
        <c:majorTickMark val="none"/>
        <c:minorTickMark val="none"/>
        <c:tickLblPos val="nextTo"/>
        <c:crossAx val="163081401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Modal Kerja</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Sheet1!$A$6:$A$10</c:f>
              <c:strCache>
                <c:ptCount val="5"/>
                <c:pt idx="0">
                  <c:v>4Q22</c:v>
                </c:pt>
                <c:pt idx="1">
                  <c:v>1Q23</c:v>
                </c:pt>
                <c:pt idx="2">
                  <c:v>2Q23</c:v>
                </c:pt>
                <c:pt idx="3">
                  <c:v>3Q23</c:v>
                </c:pt>
                <c:pt idx="4">
                  <c:v>4Q23</c:v>
                </c:pt>
              </c:strCache>
            </c:strRef>
          </c:cat>
          <c:val>
            <c:numRef>
              <c:f>Sheet1!$B$6:$B$10</c:f>
              <c:numCache>
                <c:formatCode>_(* #,##0_);_(* \(#,##0\);_(* "-"??_);_(@_)</c:formatCode>
                <c:ptCount val="5"/>
                <c:pt idx="0" formatCode="#,##0">
                  <c:v>39579.309206491002</c:v>
                </c:pt>
                <c:pt idx="1">
                  <c:v>41690.182129244997</c:v>
                </c:pt>
                <c:pt idx="2">
                  <c:v>43033.159294195</c:v>
                </c:pt>
                <c:pt idx="3">
                  <c:v>44329.553024061002</c:v>
                </c:pt>
                <c:pt idx="4">
                  <c:v>45556.630265230997</c:v>
                </c:pt>
              </c:numCache>
            </c:numRef>
          </c:val>
          <c:extLst>
            <c:ext xmlns:c16="http://schemas.microsoft.com/office/drawing/2014/chart" uri="{C3380CC4-5D6E-409C-BE32-E72D297353CC}">
              <c16:uniqueId val="{00000000-DA38-4C4E-9B5D-912DFD4A55EF}"/>
            </c:ext>
          </c:extLst>
        </c:ser>
        <c:dLbls>
          <c:dLblPos val="ctr"/>
          <c:showLegendKey val="0"/>
          <c:showVal val="1"/>
          <c:showCatName val="0"/>
          <c:showSerName val="0"/>
          <c:showPercent val="0"/>
          <c:showBubbleSize val="0"/>
        </c:dLbls>
        <c:gapWidth val="40"/>
        <c:overlap val="-27"/>
        <c:axId val="1630814016"/>
        <c:axId val="1630825248"/>
      </c:barChart>
      <c:catAx>
        <c:axId val="163081401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30825248"/>
        <c:crosses val="autoZero"/>
        <c:auto val="1"/>
        <c:lblAlgn val="ctr"/>
        <c:lblOffset val="100"/>
        <c:noMultiLvlLbl val="0"/>
      </c:catAx>
      <c:valAx>
        <c:axId val="1630825248"/>
        <c:scaling>
          <c:orientation val="minMax"/>
        </c:scaling>
        <c:delete val="1"/>
        <c:axPos val="l"/>
        <c:numFmt formatCode="#,##0" sourceLinked="1"/>
        <c:majorTickMark val="none"/>
        <c:minorTickMark val="none"/>
        <c:tickLblPos val="nextTo"/>
        <c:crossAx val="163081401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3617346910311732"/>
          <c:w val="0.95026689270251197"/>
          <c:h val="0.5636301535871403"/>
        </c:manualLayout>
      </c:layout>
      <c:barChart>
        <c:barDir val="col"/>
        <c:grouping val="clustered"/>
        <c:varyColors val="0"/>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11870329977111317"/>
          <c:w val="0.95026689270251197"/>
          <c:h val="0.66312180781915075"/>
        </c:manualLayout>
      </c:layout>
      <c:barChart>
        <c:barDir val="col"/>
        <c:grouping val="clustered"/>
        <c:varyColors val="0"/>
        <c:ser>
          <c:idx val="0"/>
          <c:order val="0"/>
          <c:tx>
            <c:strRef>
              <c:f>Sheet1!$A$27</c:f>
              <c:strCache>
                <c:ptCount val="1"/>
                <c:pt idx="0">
                  <c:v>Total Financing</c:v>
                </c:pt>
              </c:strCache>
            </c:strRef>
          </c:tx>
          <c:spPr>
            <a:solidFill>
              <a:srgbClr val="002060"/>
            </a:solidFill>
            <a:ln>
              <a:noFill/>
            </a:ln>
            <a:effectLst/>
          </c:spPr>
          <c:invertIfNegative val="0"/>
          <c:dLbls>
            <c:dLbl>
              <c:idx val="0"/>
              <c:layout>
                <c:manualLayout>
                  <c:x val="-1.9296171330867189E-2"/>
                  <c:y val="3.726708074534161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363474893541159"/>
                      <c:h val="0.25031055900621119"/>
                    </c:manualLayout>
                  </c15:layout>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#,##0</c:formatCode>
                <c:ptCount val="3"/>
                <c:pt idx="0" formatCode="_(* #,##0_);_(* \(#,##0\);_(* &quot;-&quot;??_);_(@_)">
                  <c:v>1485.434108915</c:v>
                </c:pt>
                <c:pt idx="1">
                  <c:v>1943.1703174100001</c:v>
                </c:pt>
                <c:pt idx="2">
                  <c:v>2871.3262194130002</c:v>
                </c:pt>
              </c:numCache>
            </c:numRef>
          </c:val>
          <c:extLst>
            <c:ext xmlns:c16="http://schemas.microsoft.com/office/drawing/2014/chart" uri="{C3380CC4-5D6E-409C-BE32-E72D297353CC}">
              <c16:uniqueId val="{00000001-876B-4AC9-922E-51D7750A1224}"/>
            </c:ext>
          </c:extLst>
        </c:ser>
        <c:dLbls>
          <c:dLblPos val="outEnd"/>
          <c:showLegendKey val="0"/>
          <c:showVal val="1"/>
          <c:showCatName val="0"/>
          <c:showSerName val="0"/>
          <c:showPercent val="0"/>
          <c:showBubbleSize val="0"/>
        </c:dLbls>
        <c:gapWidth val="50"/>
        <c:overlap val="-27"/>
        <c:axId val="193013632"/>
        <c:axId val="193020672"/>
      </c:bar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_);_(* \(#,##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66553648743999E-2"/>
          <c:y val="0.29915306086394861"/>
          <c:w val="0.95026689270251197"/>
          <c:h val="0.50065056182630896"/>
        </c:manualLayout>
      </c:layout>
      <c:lineChart>
        <c:grouping val="standard"/>
        <c:varyColors val="0"/>
        <c:ser>
          <c:idx val="0"/>
          <c:order val="0"/>
          <c:tx>
            <c:strRef>
              <c:f>Sheet1!$A$27</c:f>
              <c:strCache>
                <c:ptCount val="1"/>
                <c:pt idx="0">
                  <c:v>Total Financing</c:v>
                </c:pt>
              </c:strCache>
            </c:strRef>
          </c:tx>
          <c:spPr>
            <a:ln w="28575" cap="rnd">
              <a:solidFill>
                <a:srgbClr val="002060"/>
              </a:solidFill>
              <a:round/>
            </a:ln>
            <a:effectLst/>
          </c:spPr>
          <c:marker>
            <c:symbol val="none"/>
          </c:marker>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Sheet1!$D$26:$F$26</c:f>
              <c:strCache>
                <c:ptCount val="3"/>
                <c:pt idx="0">
                  <c:v>2021</c:v>
                </c:pt>
                <c:pt idx="1">
                  <c:v>2022</c:v>
                </c:pt>
                <c:pt idx="2">
                  <c:v>2023</c:v>
                </c:pt>
              </c:strCache>
            </c:strRef>
          </c:cat>
          <c:val>
            <c:numRef>
              <c:f>Sheet1!$D$27:$F$27</c:f>
              <c:numCache>
                <c:formatCode>_(* #,##0.00_);_(* \(#,##0.00\);_(* "-"??_);_(@_)</c:formatCode>
                <c:ptCount val="3"/>
                <c:pt idx="0">
                  <c:v>0.13</c:v>
                </c:pt>
                <c:pt idx="1">
                  <c:v>0.04</c:v>
                </c:pt>
                <c:pt idx="2">
                  <c:v>2.14</c:v>
                </c:pt>
              </c:numCache>
            </c:numRef>
          </c:val>
          <c:smooth val="0"/>
          <c:extLst>
            <c:ext xmlns:c16="http://schemas.microsoft.com/office/drawing/2014/chart" uri="{C3380CC4-5D6E-409C-BE32-E72D297353CC}">
              <c16:uniqueId val="{00000001-CC29-47A7-91BB-B6DA41F7FD26}"/>
            </c:ext>
          </c:extLst>
        </c:ser>
        <c:dLbls>
          <c:showLegendKey val="0"/>
          <c:showVal val="1"/>
          <c:showCatName val="0"/>
          <c:showSerName val="0"/>
          <c:showPercent val="0"/>
          <c:showBubbleSize val="0"/>
        </c:dLbls>
        <c:smooth val="0"/>
        <c:axId val="193013632"/>
        <c:axId val="193020672"/>
      </c:lineChart>
      <c:catAx>
        <c:axId val="19301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020672"/>
        <c:crosses val="autoZero"/>
        <c:auto val="1"/>
        <c:lblAlgn val="ctr"/>
        <c:lblOffset val="100"/>
        <c:noMultiLvlLbl val="0"/>
      </c:catAx>
      <c:valAx>
        <c:axId val="193020672"/>
        <c:scaling>
          <c:orientation val="minMax"/>
        </c:scaling>
        <c:delete val="1"/>
        <c:axPos val="l"/>
        <c:numFmt formatCode="_(* #,##0.00_);_(* \(#,##0.00\);_(* &quot;-&quot;??_);_(@_)" sourceLinked="1"/>
        <c:majorTickMark val="none"/>
        <c:minorTickMark val="none"/>
        <c:tickLblPos val="nextTo"/>
        <c:crossAx val="193013632"/>
        <c:crosses val="autoZero"/>
        <c:crossBetween val="between"/>
      </c:valAx>
      <c:spPr>
        <a:noFill/>
        <a:ln w="25400">
          <a:noFill/>
        </a:ln>
        <a:effectLst/>
      </c:spPr>
    </c:plotArea>
    <c:plotVisOnly val="1"/>
    <c:dispBlanksAs val="gap"/>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0.59085</cdr:x>
      <cdr:y>0.09941</cdr:y>
    </cdr:from>
    <cdr:to>
      <cdr:x>0.7242</cdr:x>
      <cdr:y>0.30867</cdr:y>
    </cdr:to>
    <cdr:cxnSp macro="">
      <cdr:nvCxnSpPr>
        <cdr:cNvPr id="4" name="Straight Connector 3">
          <a:extLst xmlns:a="http://schemas.openxmlformats.org/drawingml/2006/main">
            <a:ext uri="{FF2B5EF4-FFF2-40B4-BE49-F238E27FC236}">
              <a16:creationId xmlns:a16="http://schemas.microsoft.com/office/drawing/2014/main" id="{C20A3173-5164-4A7F-90F1-0F2A6D92981D}"/>
            </a:ext>
          </a:extLst>
        </cdr:cNvPr>
        <cdr:cNvCxnSpPr>
          <a:cxnSpLocks xmlns:a="http://schemas.openxmlformats.org/drawingml/2006/main"/>
        </cdr:cNvCxnSpPr>
      </cdr:nvCxnSpPr>
      <cdr:spPr bwMode="auto">
        <a:xfrm xmlns:a="http://schemas.openxmlformats.org/drawingml/2006/main" flipV="1">
          <a:off x="3319413" y="112870"/>
          <a:ext cx="749159" cy="237604"/>
        </a:xfrm>
        <a:prstGeom xmlns:a="http://schemas.openxmlformats.org/drawingml/2006/main" prst="line">
          <a:avLst/>
        </a:prstGeom>
        <a:ln xmlns:a="http://schemas.openxmlformats.org/drawingml/2006/main" w="28575" cap="flat" cmpd="sng" algn="ctr">
          <a:solidFill>
            <a:schemeClr val="tx1"/>
          </a:solidFill>
          <a:prstDash val="solid"/>
          <a:miter lim="800000"/>
          <a:headEnd type="none" w="med" len="med"/>
          <a:tailEnd type="triangle" w="med" len="med"/>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0.61449</cdr:x>
      <cdr:y>0.08768</cdr:y>
    </cdr:from>
    <cdr:to>
      <cdr:x>0.70095</cdr:x>
      <cdr:y>0.29461</cdr:y>
    </cdr:to>
    <cdr:sp macro="" textlink="">
      <cdr:nvSpPr>
        <cdr:cNvPr id="5" name="Text Placeholder 2">
          <a:extLst xmlns:a="http://schemas.openxmlformats.org/drawingml/2006/main">
            <a:ext uri="{FF2B5EF4-FFF2-40B4-BE49-F238E27FC236}">
              <a16:creationId xmlns:a16="http://schemas.microsoft.com/office/drawing/2014/main" id="{A90E687A-BB77-4A48-BF1C-2602DE753AE4}"/>
            </a:ext>
          </a:extLst>
        </cdr:cNvPr>
        <cdr:cNvSpPr>
          <a:spLocks xmlns:a="http://schemas.openxmlformats.org/drawingml/2006/main" noGrp="1"/>
        </cdr:cNvSpPr>
      </cdr:nvSpPr>
      <cdr:spPr bwMode="auto">
        <a:xfrm xmlns:a="http://schemas.openxmlformats.org/drawingml/2006/main">
          <a:off x="3452198" y="99551"/>
          <a:ext cx="485731" cy="234958"/>
        </a:xfrm>
        <a:prstGeom xmlns:a="http://schemas.openxmlformats.org/drawingml/2006/main" prst="ellipse">
          <a:avLst/>
        </a:prstGeom>
        <a:solidFill xmlns:a="http://schemas.openxmlformats.org/drawingml/2006/main">
          <a:schemeClr val="bg1"/>
        </a:solidFill>
        <a:ln xmlns:a="http://schemas.openxmlformats.org/drawingml/2006/main" w="9525" algn="ctr">
          <a:solidFill>
            <a:schemeClr val="tx1"/>
          </a:solidFill>
        </a:ln>
        <a:effectLst xmlns:a="http://schemas.openxmlformats.org/drawingml/2006/main"/>
      </cdr:spPr>
      <cdr:txBody>
        <a:bodyPr xmlns:a="http://schemas.openxmlformats.org/drawingml/2006/main" vert="horz" wrap="none" lIns="0" tIns="0" rIns="0" bIns="0" numCol="1" spcCol="0" rtlCol="0" anchor="ctr" anchorCtr="0">
          <a:noAutofit/>
        </a:bodyPr>
        <a:lstStyle xmlns:a="http://schemas.openxmlformats.org/drawingml/2006/main">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indent="0" algn="ctr">
            <a:spcBef>
              <a:spcPct val="0"/>
            </a:spcBef>
            <a:spcAft>
              <a:spcPct val="0"/>
            </a:spcAft>
            <a:buNone/>
          </a:pPr>
          <a:r>
            <a:rPr lang="en-US" sz="1200" b="1" dirty="0" smtClean="0"/>
            <a:t>+48%</a:t>
          </a:r>
          <a:endParaRPr lang="en-US" sz="12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0.57023</cdr:x>
      <cdr:y>0.17119</cdr:y>
    </cdr:from>
    <cdr:to>
      <cdr:x>0.74025</cdr:x>
      <cdr:y>0.37074</cdr:y>
    </cdr:to>
    <cdr:cxnSp macro="">
      <cdr:nvCxnSpPr>
        <cdr:cNvPr id="2" name="Straight Connector 1">
          <a:extLst xmlns:a="http://schemas.openxmlformats.org/drawingml/2006/main">
            <a:ext uri="{FF2B5EF4-FFF2-40B4-BE49-F238E27FC236}">
              <a16:creationId xmlns:a16="http://schemas.microsoft.com/office/drawing/2014/main" id="{C20A3173-5164-4A7F-90F1-0F2A6D92981D}"/>
            </a:ext>
          </a:extLst>
        </cdr:cNvPr>
        <cdr:cNvCxnSpPr>
          <a:cxnSpLocks xmlns:a="http://schemas.openxmlformats.org/drawingml/2006/main"/>
        </cdr:cNvCxnSpPr>
      </cdr:nvCxnSpPr>
      <cdr:spPr bwMode="auto">
        <a:xfrm xmlns:a="http://schemas.openxmlformats.org/drawingml/2006/main" flipV="1">
          <a:off x="3203523" y="203953"/>
          <a:ext cx="955170" cy="237736"/>
        </a:xfrm>
        <a:prstGeom xmlns:a="http://schemas.openxmlformats.org/drawingml/2006/main" prst="line">
          <a:avLst/>
        </a:prstGeom>
        <a:ln xmlns:a="http://schemas.openxmlformats.org/drawingml/2006/main" w="28575" cap="flat" cmpd="sng" algn="ctr">
          <a:solidFill>
            <a:schemeClr val="tx1"/>
          </a:solidFill>
          <a:prstDash val="solid"/>
          <a:miter lim="800000"/>
          <a:headEnd type="none" w="med" len="med"/>
          <a:tailEnd type="triangle" w="med" len="med"/>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0.59294</cdr:x>
      <cdr:y>0.13987</cdr:y>
    </cdr:from>
    <cdr:to>
      <cdr:x>0.71754</cdr:x>
      <cdr:y>0.36923</cdr:y>
    </cdr:to>
    <cdr:sp macro="" textlink="">
      <cdr:nvSpPr>
        <cdr:cNvPr id="3" name="Text Placeholder 2">
          <a:extLst xmlns:a="http://schemas.openxmlformats.org/drawingml/2006/main">
            <a:ext uri="{FF2B5EF4-FFF2-40B4-BE49-F238E27FC236}">
              <a16:creationId xmlns:a16="http://schemas.microsoft.com/office/drawing/2014/main" id="{A90E687A-BB77-4A48-BF1C-2602DE753AE4}"/>
            </a:ext>
          </a:extLst>
        </cdr:cNvPr>
        <cdr:cNvSpPr>
          <a:spLocks xmlns:a="http://schemas.openxmlformats.org/drawingml/2006/main" noGrp="1"/>
        </cdr:cNvSpPr>
      </cdr:nvSpPr>
      <cdr:spPr bwMode="auto">
        <a:xfrm xmlns:a="http://schemas.openxmlformats.org/drawingml/2006/main">
          <a:off x="3331107" y="166641"/>
          <a:ext cx="700001" cy="273250"/>
        </a:xfrm>
        <a:prstGeom xmlns:a="http://schemas.openxmlformats.org/drawingml/2006/main" prst="ellipse">
          <a:avLst/>
        </a:prstGeom>
        <a:solidFill xmlns:a="http://schemas.openxmlformats.org/drawingml/2006/main">
          <a:schemeClr val="bg1"/>
        </a:solidFill>
        <a:ln xmlns:a="http://schemas.openxmlformats.org/drawingml/2006/main" w="9525" algn="ctr">
          <a:solidFill>
            <a:schemeClr val="tx1"/>
          </a:solidFill>
        </a:ln>
        <a:effectLst xmlns:a="http://schemas.openxmlformats.org/drawingml/2006/main"/>
      </cdr:spPr>
      <cdr:txBody>
        <a:bodyPr xmlns:a="http://schemas.openxmlformats.org/drawingml/2006/main" vert="horz" wrap="none" lIns="0" tIns="0" rIns="0" bIns="0" numCol="1" spcCol="0" rtlCol="0" anchor="ctr" anchorCtr="0">
          <a:noAutofit/>
        </a:bodyPr>
        <a:lstStyle xmlns:a="http://schemas.openxmlformats.org/drawingml/2006/main">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indent="0" algn="ctr">
            <a:spcBef>
              <a:spcPct val="0"/>
            </a:spcBef>
            <a:spcAft>
              <a:spcPct val="0"/>
            </a:spcAft>
            <a:buNone/>
          </a:pPr>
          <a:r>
            <a:rPr lang="en-US" sz="1200" b="1" dirty="0" smtClean="0"/>
            <a:t>+52,5%</a:t>
          </a:r>
          <a:endParaRPr lang="en-US" sz="12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0.58856</cdr:x>
      <cdr:y>0.14228</cdr:y>
    </cdr:from>
    <cdr:to>
      <cdr:x>0.72191</cdr:x>
      <cdr:y>0.3413</cdr:y>
    </cdr:to>
    <cdr:cxnSp macro="">
      <cdr:nvCxnSpPr>
        <cdr:cNvPr id="2" name="Straight Connector 1">
          <a:extLst xmlns:a="http://schemas.openxmlformats.org/drawingml/2006/main">
            <a:ext uri="{FF2B5EF4-FFF2-40B4-BE49-F238E27FC236}">
              <a16:creationId xmlns:a16="http://schemas.microsoft.com/office/drawing/2014/main" id="{C20A3173-5164-4A7F-90F1-0F2A6D92981D}"/>
            </a:ext>
          </a:extLst>
        </cdr:cNvPr>
        <cdr:cNvCxnSpPr>
          <a:cxnSpLocks xmlns:a="http://schemas.openxmlformats.org/drawingml/2006/main"/>
        </cdr:cNvCxnSpPr>
      </cdr:nvCxnSpPr>
      <cdr:spPr bwMode="auto">
        <a:xfrm xmlns:a="http://schemas.openxmlformats.org/drawingml/2006/main" flipV="1">
          <a:off x="3306528" y="169862"/>
          <a:ext cx="749159" cy="237594"/>
        </a:xfrm>
        <a:prstGeom xmlns:a="http://schemas.openxmlformats.org/drawingml/2006/main" prst="line">
          <a:avLst/>
        </a:prstGeom>
        <a:ln xmlns:a="http://schemas.openxmlformats.org/drawingml/2006/main" w="28575" cap="flat" cmpd="sng" algn="ctr">
          <a:solidFill>
            <a:schemeClr val="tx1"/>
          </a:solidFill>
          <a:prstDash val="solid"/>
          <a:miter lim="800000"/>
          <a:headEnd type="none" w="med" len="med"/>
          <a:tailEnd type="triangle" w="med" len="med"/>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0.594</cdr:x>
      <cdr:y>0.15279</cdr:y>
    </cdr:from>
    <cdr:to>
      <cdr:x>0.70528</cdr:x>
      <cdr:y>0.26671</cdr:y>
    </cdr:to>
    <cdr:cxnSp macro="">
      <cdr:nvCxnSpPr>
        <cdr:cNvPr id="2" name="Straight Connector 1">
          <a:extLst xmlns:a="http://schemas.openxmlformats.org/drawingml/2006/main">
            <a:ext uri="{FF2B5EF4-FFF2-40B4-BE49-F238E27FC236}">
              <a16:creationId xmlns:a16="http://schemas.microsoft.com/office/drawing/2014/main" id="{C20A3173-5164-4A7F-90F1-0F2A6D92981D}"/>
            </a:ext>
          </a:extLst>
        </cdr:cNvPr>
        <cdr:cNvCxnSpPr>
          <a:cxnSpLocks xmlns:a="http://schemas.openxmlformats.org/drawingml/2006/main"/>
        </cdr:cNvCxnSpPr>
      </cdr:nvCxnSpPr>
      <cdr:spPr bwMode="auto">
        <a:xfrm xmlns:a="http://schemas.openxmlformats.org/drawingml/2006/main" flipV="1">
          <a:off x="3998750" y="318666"/>
          <a:ext cx="749127" cy="237602"/>
        </a:xfrm>
        <a:prstGeom xmlns:a="http://schemas.openxmlformats.org/drawingml/2006/main" prst="line">
          <a:avLst/>
        </a:prstGeom>
        <a:ln xmlns:a="http://schemas.openxmlformats.org/drawingml/2006/main" w="28575" cap="flat" cmpd="sng" algn="ctr">
          <a:solidFill>
            <a:schemeClr val="tx1"/>
          </a:solidFill>
          <a:prstDash val="solid"/>
          <a:miter lim="800000"/>
          <a:headEnd type="none" w="med" len="med"/>
          <a:tailEnd type="triangle" w="med" len="med"/>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0.61547</cdr:x>
      <cdr:y>0.14222</cdr:y>
    </cdr:from>
    <cdr:to>
      <cdr:x>0.68763</cdr:x>
      <cdr:y>0.25487</cdr:y>
    </cdr:to>
    <cdr:sp macro="" textlink="">
      <cdr:nvSpPr>
        <cdr:cNvPr id="3" name="Text Placeholder 2">
          <a:extLst xmlns:a="http://schemas.openxmlformats.org/drawingml/2006/main">
            <a:ext uri="{FF2B5EF4-FFF2-40B4-BE49-F238E27FC236}">
              <a16:creationId xmlns:a16="http://schemas.microsoft.com/office/drawing/2014/main" id="{A90E687A-BB77-4A48-BF1C-2602DE753AE4}"/>
            </a:ext>
          </a:extLst>
        </cdr:cNvPr>
        <cdr:cNvSpPr>
          <a:spLocks xmlns:a="http://schemas.openxmlformats.org/drawingml/2006/main" noGrp="1"/>
        </cdr:cNvSpPr>
      </cdr:nvSpPr>
      <cdr:spPr bwMode="auto">
        <a:xfrm xmlns:a="http://schemas.openxmlformats.org/drawingml/2006/main">
          <a:off x="4143296" y="296628"/>
          <a:ext cx="485774" cy="234953"/>
        </a:xfrm>
        <a:prstGeom xmlns:a="http://schemas.openxmlformats.org/drawingml/2006/main" prst="ellipse">
          <a:avLst/>
        </a:prstGeom>
        <a:solidFill xmlns:a="http://schemas.openxmlformats.org/drawingml/2006/main">
          <a:schemeClr val="bg1"/>
        </a:solidFill>
        <a:ln xmlns:a="http://schemas.openxmlformats.org/drawingml/2006/main" w="9525" algn="ctr">
          <a:solidFill>
            <a:schemeClr val="tx1"/>
          </a:solidFill>
        </a:ln>
        <a:effectLst xmlns:a="http://schemas.openxmlformats.org/drawingml/2006/main"/>
      </cdr:spPr>
      <cdr:txBody>
        <a:bodyPr xmlns:a="http://schemas.openxmlformats.org/drawingml/2006/main" vert="horz" wrap="none" lIns="0" tIns="0" rIns="0" bIns="0" numCol="1" spcCol="0" rtlCol="0" anchor="ctr" anchorCtr="0">
          <a:noAutofit/>
        </a:bodyPr>
        <a:lstStyle xmlns:a="http://schemas.openxmlformats.org/drawingml/2006/main">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indent="0" algn="ctr">
            <a:spcBef>
              <a:spcPct val="0"/>
            </a:spcBef>
            <a:spcAft>
              <a:spcPct val="0"/>
            </a:spcAft>
            <a:buNone/>
          </a:pPr>
          <a:r>
            <a:rPr lang="en-US" sz="1200" b="1" dirty="0" smtClean="0"/>
            <a:t>+30%</a:t>
          </a:r>
          <a:endParaRPr lang="en-US" sz="12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0.60369</cdr:x>
      <cdr:y>0.13426</cdr:y>
    </cdr:from>
    <cdr:to>
      <cdr:x>0.7138</cdr:x>
      <cdr:y>0.24691</cdr:y>
    </cdr:to>
    <cdr:cxnSp macro="">
      <cdr:nvCxnSpPr>
        <cdr:cNvPr id="3" name="Straight Connector 2">
          <a:extLst xmlns:a="http://schemas.openxmlformats.org/drawingml/2006/main">
            <a:ext uri="{FF2B5EF4-FFF2-40B4-BE49-F238E27FC236}">
              <a16:creationId xmlns:a16="http://schemas.microsoft.com/office/drawing/2014/main" id="{C20A3173-5164-4A7F-90F1-0F2A6D92981D}"/>
            </a:ext>
          </a:extLst>
        </cdr:cNvPr>
        <cdr:cNvCxnSpPr>
          <a:cxnSpLocks xmlns:a="http://schemas.openxmlformats.org/drawingml/2006/main"/>
        </cdr:cNvCxnSpPr>
      </cdr:nvCxnSpPr>
      <cdr:spPr bwMode="auto">
        <a:xfrm xmlns:a="http://schemas.openxmlformats.org/drawingml/2006/main" flipV="1">
          <a:off x="4064006" y="280021"/>
          <a:ext cx="741250" cy="234953"/>
        </a:xfrm>
        <a:prstGeom xmlns:a="http://schemas.openxmlformats.org/drawingml/2006/main" prst="line">
          <a:avLst/>
        </a:prstGeom>
        <a:ln xmlns:a="http://schemas.openxmlformats.org/drawingml/2006/main" w="28575" cap="flat" cmpd="sng" algn="ctr">
          <a:solidFill>
            <a:schemeClr val="tx1"/>
          </a:solidFill>
          <a:prstDash val="solid"/>
          <a:miter lim="800000"/>
          <a:headEnd type="none" w="med" len="med"/>
          <a:tailEnd type="triangle" w="med" len="med"/>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0.61631</cdr:x>
      <cdr:y>0.13426</cdr:y>
    </cdr:from>
    <cdr:to>
      <cdr:x>0.68847</cdr:x>
      <cdr:y>0.24691</cdr:y>
    </cdr:to>
    <cdr:sp macro="" textlink="">
      <cdr:nvSpPr>
        <cdr:cNvPr id="2" name="Text Placeholder 2">
          <a:extLst xmlns:a="http://schemas.openxmlformats.org/drawingml/2006/main">
            <a:ext uri="{FF2B5EF4-FFF2-40B4-BE49-F238E27FC236}">
              <a16:creationId xmlns:a16="http://schemas.microsoft.com/office/drawing/2014/main" id="{A90E687A-BB77-4A48-BF1C-2602DE753AE4}"/>
            </a:ext>
          </a:extLst>
        </cdr:cNvPr>
        <cdr:cNvSpPr>
          <a:spLocks xmlns:a="http://schemas.openxmlformats.org/drawingml/2006/main" noGrp="1"/>
        </cdr:cNvSpPr>
      </cdr:nvSpPr>
      <cdr:spPr bwMode="auto">
        <a:xfrm xmlns:a="http://schemas.openxmlformats.org/drawingml/2006/main">
          <a:off x="4148960" y="280021"/>
          <a:ext cx="485774" cy="234953"/>
        </a:xfrm>
        <a:prstGeom xmlns:a="http://schemas.openxmlformats.org/drawingml/2006/main" prst="ellipse">
          <a:avLst/>
        </a:prstGeom>
        <a:solidFill xmlns:a="http://schemas.openxmlformats.org/drawingml/2006/main">
          <a:schemeClr val="bg1"/>
        </a:solidFill>
        <a:ln xmlns:a="http://schemas.openxmlformats.org/drawingml/2006/main" w="9525" algn="ctr">
          <a:solidFill>
            <a:schemeClr val="tx1"/>
          </a:solidFill>
        </a:ln>
        <a:effectLst xmlns:a="http://schemas.openxmlformats.org/drawingml/2006/main"/>
      </cdr:spPr>
      <cdr:txBody>
        <a:bodyPr xmlns:a="http://schemas.openxmlformats.org/drawingml/2006/main" vert="horz" wrap="none" lIns="0" tIns="0" rIns="0" bIns="0" numCol="1" spcCol="0" rtlCol="0" anchor="ctr" anchorCtr="0">
          <a:noAutofit/>
        </a:bodyPr>
        <a:lstStyle xmlns:a="http://schemas.openxmlformats.org/drawingml/2006/main">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indent="0" algn="ctr">
            <a:spcBef>
              <a:spcPct val="0"/>
            </a:spcBef>
            <a:spcAft>
              <a:spcPct val="0"/>
            </a:spcAft>
            <a:buNone/>
          </a:pPr>
          <a:r>
            <a:rPr lang="en-US" sz="1200" b="1" dirty="0" smtClean="0"/>
            <a:t>77%</a:t>
          </a:r>
          <a:endParaRPr lang="en-US" sz="1200" b="1" dirty="0"/>
        </a:p>
      </cdr:txBody>
    </cdr:sp>
  </cdr:relSizeAnchor>
</c:userShapes>
</file>

<file path=ppt/drawings/drawing6.xml><?xml version="1.0" encoding="utf-8"?>
<c:userShapes xmlns:c="http://schemas.openxmlformats.org/drawingml/2006/chart">
  <cdr:relSizeAnchor xmlns:cdr="http://schemas.openxmlformats.org/drawingml/2006/chartDrawing">
    <cdr:from>
      <cdr:x>0.63058</cdr:x>
      <cdr:y>0.07272</cdr:y>
    </cdr:from>
    <cdr:to>
      <cdr:x>0.70274</cdr:x>
      <cdr:y>0.18537</cdr:y>
    </cdr:to>
    <cdr:sp macro="" textlink="">
      <cdr:nvSpPr>
        <cdr:cNvPr id="2" name="Text Placeholder 2">
          <a:extLst xmlns:a="http://schemas.openxmlformats.org/drawingml/2006/main">
            <a:ext uri="{FF2B5EF4-FFF2-40B4-BE49-F238E27FC236}">
              <a16:creationId xmlns:a16="http://schemas.microsoft.com/office/drawing/2014/main" id="{A90E687A-BB77-4A48-BF1C-2602DE753AE4}"/>
            </a:ext>
          </a:extLst>
        </cdr:cNvPr>
        <cdr:cNvSpPr>
          <a:spLocks xmlns:a="http://schemas.openxmlformats.org/drawingml/2006/main" noGrp="1"/>
        </cdr:cNvSpPr>
      </cdr:nvSpPr>
      <cdr:spPr bwMode="auto">
        <a:xfrm xmlns:a="http://schemas.openxmlformats.org/drawingml/2006/main">
          <a:off x="4245036" y="150329"/>
          <a:ext cx="485774" cy="232878"/>
        </a:xfrm>
        <a:prstGeom xmlns:a="http://schemas.openxmlformats.org/drawingml/2006/main" prst="ellipse">
          <a:avLst/>
        </a:prstGeom>
        <a:solidFill xmlns:a="http://schemas.openxmlformats.org/drawingml/2006/main">
          <a:schemeClr val="bg1"/>
        </a:solidFill>
        <a:ln xmlns:a="http://schemas.openxmlformats.org/drawingml/2006/main" w="9525" algn="ctr">
          <a:solidFill>
            <a:schemeClr val="tx1"/>
          </a:solidFill>
        </a:ln>
        <a:effectLst xmlns:a="http://schemas.openxmlformats.org/drawingml/2006/main"/>
      </cdr:spPr>
      <cdr:txBody>
        <a:bodyPr xmlns:a="http://schemas.openxmlformats.org/drawingml/2006/main" vert="horz" wrap="none" lIns="0" tIns="0" rIns="0" bIns="0" numCol="1" spcCol="0" rtlCol="0" anchor="ctr" anchorCtr="0">
          <a:noAutofit/>
        </a:bodyPr>
        <a:lstStyle xmlns:a="http://schemas.openxmlformats.org/drawingml/2006/main">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indent="0" algn="ctr">
            <a:spcBef>
              <a:spcPct val="0"/>
            </a:spcBef>
            <a:spcAft>
              <a:spcPct val="0"/>
            </a:spcAft>
            <a:buNone/>
          </a:pPr>
          <a:r>
            <a:rPr lang="en-US" sz="1200" b="1" dirty="0" smtClean="0"/>
            <a:t>-231%</a:t>
          </a:r>
          <a:endParaRPr lang="en-US" sz="1200"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7C1A868-2CF3-493D-AEDA-6B4BA2E69E3F}" type="datetimeFigureOut">
              <a:rPr lang="id-ID" smtClean="0"/>
              <a:t>31/03/2024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421689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7C1A868-2CF3-493D-AEDA-6B4BA2E69E3F}" type="datetimeFigureOut">
              <a:rPr lang="id-ID" smtClean="0"/>
              <a:t>31/03/2024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4030614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7C1A868-2CF3-493D-AEDA-6B4BA2E69E3F}" type="datetimeFigureOut">
              <a:rPr lang="id-ID" smtClean="0"/>
              <a:t>31/03/2024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4129408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7C1A868-2CF3-493D-AEDA-6B4BA2E69E3F}" type="datetimeFigureOut">
              <a:rPr lang="id-ID" smtClean="0"/>
              <a:t>31/03/2024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132630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C1A868-2CF3-493D-AEDA-6B4BA2E69E3F}" type="datetimeFigureOut">
              <a:rPr lang="id-ID" smtClean="0"/>
              <a:t>31/03/2024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3986764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7C1A868-2CF3-493D-AEDA-6B4BA2E69E3F}" type="datetimeFigureOut">
              <a:rPr lang="id-ID" smtClean="0"/>
              <a:t>31/03/2024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1193144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7C1A868-2CF3-493D-AEDA-6B4BA2E69E3F}" type="datetimeFigureOut">
              <a:rPr lang="id-ID" smtClean="0"/>
              <a:t>31/03/2024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234615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7C1A868-2CF3-493D-AEDA-6B4BA2E69E3F}" type="datetimeFigureOut">
              <a:rPr lang="id-ID" smtClean="0"/>
              <a:t>31/03/2024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3069558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1A868-2CF3-493D-AEDA-6B4BA2E69E3F}" type="datetimeFigureOut">
              <a:rPr lang="id-ID" smtClean="0"/>
              <a:t>31/03/2024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2312242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C1A868-2CF3-493D-AEDA-6B4BA2E69E3F}" type="datetimeFigureOut">
              <a:rPr lang="id-ID" smtClean="0"/>
              <a:t>31/03/2024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103735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C1A868-2CF3-493D-AEDA-6B4BA2E69E3F}" type="datetimeFigureOut">
              <a:rPr lang="id-ID" smtClean="0"/>
              <a:t>31/03/2024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03AB2BB-5D0C-4848-AA13-8D9A6C4E49C9}" type="slidenum">
              <a:rPr lang="id-ID" smtClean="0"/>
              <a:t>‹#›</a:t>
            </a:fld>
            <a:endParaRPr lang="id-ID"/>
          </a:p>
        </p:txBody>
      </p:sp>
    </p:spTree>
    <p:extLst>
      <p:ext uri="{BB962C8B-B14F-4D97-AF65-F5344CB8AC3E}">
        <p14:creationId xmlns:p14="http://schemas.microsoft.com/office/powerpoint/2010/main" val="420748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1A868-2CF3-493D-AEDA-6B4BA2E69E3F}" type="datetimeFigureOut">
              <a:rPr lang="id-ID" smtClean="0"/>
              <a:t>31/03/2024</a:t>
            </a:fld>
            <a:endParaRPr lang="id-ID"/>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AB2BB-5D0C-4848-AA13-8D9A6C4E49C9}" type="slidenum">
              <a:rPr lang="id-ID" smtClean="0"/>
              <a:t>‹#›</a:t>
            </a:fld>
            <a:endParaRPr lang="id-ID"/>
          </a:p>
        </p:txBody>
      </p:sp>
    </p:spTree>
    <p:extLst>
      <p:ext uri="{BB962C8B-B14F-4D97-AF65-F5344CB8AC3E}">
        <p14:creationId xmlns:p14="http://schemas.microsoft.com/office/powerpoint/2010/main" val="4026121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chart" Target="../charts/char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image" Target="../media/image5.png"/><Relationship Id="rId7" Type="http://schemas.openxmlformats.org/officeDocument/2006/relationships/chart" Target="../charts/chart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5.png"/><Relationship Id="rId7"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8" Type="http://schemas.openxmlformats.org/officeDocument/2006/relationships/chart" Target="../charts/chart10.xml"/><Relationship Id="rId3" Type="http://schemas.openxmlformats.org/officeDocument/2006/relationships/image" Target="../media/image4.png"/><Relationship Id="rId7" Type="http://schemas.openxmlformats.org/officeDocument/2006/relationships/chart" Target="../charts/chart9.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lh5.googleusercontent.com/Gp2pvNQPgwb-bgJZbzsLR4w676up44A4KMbvXs9Lr7Gk8z4EWo3EsKFNK4sD1937p2mZ5nkU8vij57KfDnphnPiYGmm8F_FHjrvmt-WWGLWWfuorZ2NSYl2_ep4xzrN7ZnZkP1S-qTxGlJw=s2048"/>
          <p:cNvPicPr>
            <a:picLocks noChangeAspect="1" noChangeArrowheads="1"/>
          </p:cNvPicPr>
          <p:nvPr/>
        </p:nvPicPr>
        <p:blipFill rotWithShape="1">
          <a:blip r:embed="rId2">
            <a:duotone>
              <a:prstClr val="black"/>
              <a:schemeClr val="accent1">
                <a:tint val="45000"/>
                <a:satMod val="400000"/>
              </a:schemeClr>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l="40011"/>
          <a:stretch/>
        </p:blipFill>
        <p:spPr bwMode="auto">
          <a:xfrm rot="5400000">
            <a:off x="2667000" y="-2667000"/>
            <a:ext cx="6858000" cy="12192003"/>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1269242" y="1"/>
            <a:ext cx="15266596" cy="5936775"/>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026" name="Picture 2" descr="https://lh4.googleusercontent.com/K2XmGSVszNNOg-yJ2iSbw6uJozo2vij749wNstKUlM48PxZuxpvz4ciBck_BfgiK6_ovRhU20nwRVQlfsXn1_LP6Y2NARpJPU3EF6PPp4C8S2gSvKcB8sPHHHzsJhLg3U0LPgTb-NGSDaGQ=s2048"/>
          <p:cNvPicPr>
            <a:picLocks noChangeAspect="1" noChangeArrowheads="1"/>
          </p:cNvPicPr>
          <p:nvPr/>
        </p:nvPicPr>
        <p:blipFill>
          <a:blip r:embed="rId4">
            <a:biLevel thresh="25000"/>
            <a:extLst>
              <a:ext uri="{28A0092B-C50C-407E-A947-70E740481C1C}">
                <a14:useLocalDpi xmlns:a14="http://schemas.microsoft.com/office/drawing/2010/main" val="0"/>
              </a:ext>
            </a:extLst>
          </a:blip>
          <a:srcRect/>
          <a:stretch>
            <a:fillRect/>
          </a:stretch>
        </p:blipFill>
        <p:spPr bwMode="auto">
          <a:xfrm>
            <a:off x="3891074" y="0"/>
            <a:ext cx="4210051" cy="318135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2879" y="275362"/>
            <a:ext cx="1946440" cy="14391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605741" y="4355156"/>
            <a:ext cx="2954655" cy="1631216"/>
          </a:xfrm>
          <a:prstGeom prst="rect">
            <a:avLst/>
          </a:prstGeom>
          <a:noFill/>
        </p:spPr>
        <p:txBody>
          <a:bodyPr wrap="none" rtlCol="0">
            <a:spAutoFit/>
          </a:bodyPr>
          <a:lstStyle/>
          <a:p>
            <a:r>
              <a:rPr lang="en-US" sz="10000" dirty="0" smtClean="0">
                <a:solidFill>
                  <a:schemeClr val="bg1"/>
                </a:solidFill>
                <a:latin typeface="Dubai Medium" panose="020B0603030403030204" pitchFamily="34" charset="-78"/>
                <a:cs typeface="Dubai Medium" panose="020B0603030403030204" pitchFamily="34" charset="-78"/>
              </a:rPr>
              <a:t>2024</a:t>
            </a:r>
            <a:endParaRPr lang="id-ID" sz="10000" dirty="0">
              <a:solidFill>
                <a:schemeClr val="bg1"/>
              </a:solidFill>
              <a:latin typeface="Dubai Medium" panose="020B0603030403030204" pitchFamily="34" charset="-78"/>
              <a:cs typeface="Dubai Medium" panose="020B0603030403030204" pitchFamily="34" charset="-78"/>
            </a:endParaRPr>
          </a:p>
        </p:txBody>
      </p:sp>
      <p:sp>
        <p:nvSpPr>
          <p:cNvPr id="9" name="TextBox 8"/>
          <p:cNvSpPr txBox="1"/>
          <p:nvPr/>
        </p:nvSpPr>
        <p:spPr>
          <a:xfrm>
            <a:off x="2582985" y="3055486"/>
            <a:ext cx="3413114" cy="1631216"/>
          </a:xfrm>
          <a:prstGeom prst="rect">
            <a:avLst/>
          </a:prstGeom>
          <a:noFill/>
        </p:spPr>
        <p:txBody>
          <a:bodyPr wrap="none" rtlCol="0">
            <a:spAutoFit/>
          </a:bodyPr>
          <a:lstStyle/>
          <a:p>
            <a:r>
              <a:rPr lang="en-US" sz="10000" smtClean="0">
                <a:solidFill>
                  <a:schemeClr val="bg1"/>
                </a:solidFill>
                <a:latin typeface="Dubai Medium" panose="020B0603030403030204" pitchFamily="34" charset="-78"/>
                <a:cs typeface="Dubai Medium" panose="020B0603030403030204" pitchFamily="34" charset="-78"/>
              </a:rPr>
              <a:t>Public</a:t>
            </a:r>
            <a:endParaRPr lang="id-ID" sz="10000">
              <a:solidFill>
                <a:schemeClr val="bg1"/>
              </a:solidFill>
              <a:latin typeface="Dubai Medium" panose="020B0603030403030204" pitchFamily="34" charset="-78"/>
              <a:cs typeface="Dubai Medium" panose="020B0603030403030204" pitchFamily="34" charset="-78"/>
            </a:endParaRPr>
          </a:p>
        </p:txBody>
      </p:sp>
      <p:sp>
        <p:nvSpPr>
          <p:cNvPr id="10" name="TextBox 9"/>
          <p:cNvSpPr txBox="1"/>
          <p:nvPr/>
        </p:nvSpPr>
        <p:spPr>
          <a:xfrm>
            <a:off x="6022154" y="3051210"/>
            <a:ext cx="3993401" cy="1631216"/>
          </a:xfrm>
          <a:prstGeom prst="rect">
            <a:avLst/>
          </a:prstGeom>
          <a:noFill/>
        </p:spPr>
        <p:txBody>
          <a:bodyPr wrap="none" rtlCol="0">
            <a:spAutoFit/>
          </a:bodyPr>
          <a:lstStyle/>
          <a:p>
            <a:r>
              <a:rPr lang="en-US" sz="10000" smtClean="0">
                <a:solidFill>
                  <a:schemeClr val="bg1"/>
                </a:solidFill>
                <a:latin typeface="Dubai Medium" panose="020B0603030403030204" pitchFamily="34" charset="-78"/>
                <a:cs typeface="Dubai Medium" panose="020B0603030403030204" pitchFamily="34" charset="-78"/>
              </a:rPr>
              <a:t>Expose</a:t>
            </a:r>
            <a:endParaRPr lang="id-ID" sz="10000">
              <a:solidFill>
                <a:schemeClr val="bg1"/>
              </a:solidFill>
              <a:latin typeface="Dubai Medium" panose="020B0603030403030204" pitchFamily="34" charset="-78"/>
              <a:cs typeface="Dubai Medium" panose="020B0603030403030204" pitchFamily="34" charset="-78"/>
            </a:endParaRPr>
          </a:p>
        </p:txBody>
      </p:sp>
    </p:spTree>
    <p:extLst>
      <p:ext uri="{BB962C8B-B14F-4D97-AF65-F5344CB8AC3E}">
        <p14:creationId xmlns:p14="http://schemas.microsoft.com/office/powerpoint/2010/main" val="940666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a:solidFill>
                  <a:schemeClr val="accent4">
                    <a:lumMod val="60000"/>
                    <a:lumOff val="40000"/>
                  </a:schemeClr>
                </a:solidFill>
                <a:latin typeface="Dubai Medium" panose="020B0603030403030204" pitchFamily="34" charset="-78"/>
                <a:cs typeface="Dubai Medium" panose="020B0603030403030204" pitchFamily="34" charset="-78"/>
              </a:rPr>
              <a:t>Operational &amp; Financial Performance</a:t>
            </a: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i="0" u="none" strike="noStrike" cap="none" smtClean="0">
                <a:solidFill>
                  <a:schemeClr val="bg1"/>
                </a:solidFill>
                <a:latin typeface="Dubai Medium" panose="020B0603030403030204" pitchFamily="34" charset="-78"/>
                <a:ea typeface="Arial"/>
                <a:cs typeface="Dubai Medium" panose="020B0603030403030204" pitchFamily="34" charset="-78"/>
                <a:sym typeface="Arial"/>
              </a:rPr>
              <a:t>9</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sp>
        <p:nvSpPr>
          <p:cNvPr id="57" name="TextBox 56">
            <a:extLst>
              <a:ext uri="{FF2B5EF4-FFF2-40B4-BE49-F238E27FC236}">
                <a16:creationId xmlns:a16="http://schemas.microsoft.com/office/drawing/2014/main" id="{DCECF369-A131-C34F-ACB5-586E46D53137}"/>
              </a:ext>
            </a:extLst>
          </p:cNvPr>
          <p:cNvSpPr txBox="1"/>
          <p:nvPr/>
        </p:nvSpPr>
        <p:spPr>
          <a:xfrm>
            <a:off x="889244" y="739748"/>
            <a:ext cx="5749318" cy="553998"/>
          </a:xfrm>
          <a:prstGeom prst="rect">
            <a:avLst/>
          </a:prstGeom>
          <a:noFill/>
        </p:spPr>
        <p:txBody>
          <a:bodyPr wrap="square" rtlCol="0">
            <a:spAutoFit/>
          </a:bodyPr>
          <a:lstStyle/>
          <a:p>
            <a:pPr lvl="0">
              <a:lnSpc>
                <a:spcPct val="150000"/>
              </a:lnSpc>
              <a:defRPr/>
            </a:pPr>
            <a:r>
              <a:rPr lang="en-US" sz="2000" b="1" kern="0" dirty="0">
                <a:solidFill>
                  <a:srgbClr val="002060"/>
                </a:solidFill>
                <a:latin typeface="Dubai Medium" panose="020B0603030403030204" pitchFamily="34" charset="-78"/>
                <a:cs typeface="Dubai Medium" panose="020B0603030403030204" pitchFamily="34" charset="-78"/>
              </a:rPr>
              <a:t>Financial Performance </a:t>
            </a:r>
            <a:r>
              <a:rPr lang="en-US" sz="2000" b="1" kern="0" dirty="0" smtClean="0">
                <a:solidFill>
                  <a:srgbClr val="002060"/>
                </a:solidFill>
                <a:latin typeface="Dubai Medium" panose="020B0603030403030204" pitchFamily="34" charset="-78"/>
                <a:cs typeface="Dubai Medium" panose="020B0603030403030204" pitchFamily="34" charset="-78"/>
              </a:rPr>
              <a:t>2023</a:t>
            </a:r>
            <a:endParaRPr lang="en-US" sz="2000" b="1" kern="0" dirty="0">
              <a:solidFill>
                <a:srgbClr val="002060"/>
              </a:solidFill>
              <a:latin typeface="Dubai Medium" panose="020B0603030403030204" pitchFamily="34" charset="-78"/>
              <a:cs typeface="Dubai Medium" panose="020B0603030403030204" pitchFamily="34" charset="-78"/>
            </a:endParaRPr>
          </a:p>
        </p:txBody>
      </p:sp>
      <p:sp>
        <p:nvSpPr>
          <p:cNvPr id="58" name="TextBox 57">
            <a:extLst>
              <a:ext uri="{FF2B5EF4-FFF2-40B4-BE49-F238E27FC236}">
                <a16:creationId xmlns:a16="http://schemas.microsoft.com/office/drawing/2014/main" id="{894917B8-59FB-4021-B79A-A81538310BEC}"/>
              </a:ext>
            </a:extLst>
          </p:cNvPr>
          <p:cNvSpPr txBox="1">
            <a:spLocks/>
          </p:cNvSpPr>
          <p:nvPr/>
        </p:nvSpPr>
        <p:spPr>
          <a:xfrm>
            <a:off x="958032" y="1279367"/>
            <a:ext cx="6725657"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a:solidFill>
                  <a:schemeClr val="bg1"/>
                </a:solidFill>
                <a:latin typeface="Arial" panose="020B0604020202020204" pitchFamily="34" charset="0"/>
                <a:cs typeface="Arial" panose="020B0604020202020204" pitchFamily="34" charset="0"/>
              </a:rPr>
              <a:t>Revenue (in IDR Billion)</a:t>
            </a:r>
          </a:p>
        </p:txBody>
      </p:sp>
      <p:sp>
        <p:nvSpPr>
          <p:cNvPr id="82" name="TextBox 81">
            <a:extLst>
              <a:ext uri="{FF2B5EF4-FFF2-40B4-BE49-F238E27FC236}">
                <a16:creationId xmlns:a16="http://schemas.microsoft.com/office/drawing/2014/main" id="{DCECF369-A131-C34F-ACB5-586E46D53137}"/>
              </a:ext>
            </a:extLst>
          </p:cNvPr>
          <p:cNvSpPr txBox="1"/>
          <p:nvPr/>
        </p:nvSpPr>
        <p:spPr>
          <a:xfrm>
            <a:off x="898158" y="6215923"/>
            <a:ext cx="5749318" cy="346249"/>
          </a:xfrm>
          <a:prstGeom prst="rect">
            <a:avLst/>
          </a:prstGeom>
          <a:noFill/>
        </p:spPr>
        <p:txBody>
          <a:bodyPr wrap="square" rtlCol="0">
            <a:spAutoFit/>
          </a:bodyPr>
          <a:lstStyle/>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i="1" kern="0">
                <a:solidFill>
                  <a:srgbClr val="000000"/>
                </a:solidFill>
                <a:latin typeface="Dubai Medium" panose="020B0603030403030204" pitchFamily="34" charset="-78"/>
                <a:ea typeface="MS PGothic"/>
                <a:cs typeface="Dubai Medium" panose="020B0603030403030204" pitchFamily="34" charset="-78"/>
              </a:rPr>
              <a:t>Source: Radana Finance</a:t>
            </a:r>
          </a:p>
        </p:txBody>
      </p:sp>
      <p:sp>
        <p:nvSpPr>
          <p:cNvPr id="26" name="Round Diagonal Corner Rectangle 25"/>
          <p:cNvSpPr/>
          <p:nvPr/>
        </p:nvSpPr>
        <p:spPr>
          <a:xfrm>
            <a:off x="8072846" y="1612413"/>
            <a:ext cx="3800287" cy="3270092"/>
          </a:xfrm>
          <a:prstGeom prst="round2Diag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002060"/>
              </a:solidFill>
            </a:endParaRPr>
          </a:p>
        </p:txBody>
      </p:sp>
      <p:sp>
        <p:nvSpPr>
          <p:cNvPr id="28" name="TextBox 27">
            <a:extLst>
              <a:ext uri="{FF2B5EF4-FFF2-40B4-BE49-F238E27FC236}">
                <a16:creationId xmlns:a16="http://schemas.microsoft.com/office/drawing/2014/main" id="{894917B8-59FB-4021-B79A-A81538310BEC}"/>
              </a:ext>
            </a:extLst>
          </p:cNvPr>
          <p:cNvSpPr txBox="1">
            <a:spLocks/>
          </p:cNvSpPr>
          <p:nvPr/>
        </p:nvSpPr>
        <p:spPr>
          <a:xfrm>
            <a:off x="958032" y="3744144"/>
            <a:ext cx="6725657"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a:solidFill>
                  <a:schemeClr val="bg1"/>
                </a:solidFill>
                <a:latin typeface="Arial" panose="020B0604020202020204" pitchFamily="34" charset="0"/>
                <a:cs typeface="Arial" panose="020B0604020202020204" pitchFamily="34" charset="0"/>
              </a:rPr>
              <a:t>OPEX (in IDR Billion)</a:t>
            </a:r>
          </a:p>
        </p:txBody>
      </p:sp>
      <p:sp>
        <p:nvSpPr>
          <p:cNvPr id="29" name="TextBox 28">
            <a:extLst>
              <a:ext uri="{FF2B5EF4-FFF2-40B4-BE49-F238E27FC236}">
                <a16:creationId xmlns:a16="http://schemas.microsoft.com/office/drawing/2014/main" id="{DCECF369-A131-C34F-ACB5-586E46D53137}"/>
              </a:ext>
            </a:extLst>
          </p:cNvPr>
          <p:cNvSpPr txBox="1"/>
          <p:nvPr/>
        </p:nvSpPr>
        <p:spPr>
          <a:xfrm>
            <a:off x="8072845" y="1819825"/>
            <a:ext cx="3800287" cy="2982868"/>
          </a:xfrm>
          <a:prstGeom prst="rect">
            <a:avLst/>
          </a:prstGeom>
          <a:noFill/>
        </p:spPr>
        <p:txBody>
          <a:bodyPr wrap="square" rtlCol="0">
            <a:spAutoFit/>
          </a:bodyPr>
          <a:lstStyle/>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b="1" kern="0" dirty="0">
                <a:solidFill>
                  <a:schemeClr val="bg1"/>
                </a:solidFill>
                <a:latin typeface="Dubai Medium" panose="020B0603030403030204" pitchFamily="34" charset="-78"/>
                <a:ea typeface="MS PGothic"/>
                <a:cs typeface="Dubai Medium" panose="020B0603030403030204" pitchFamily="34" charset="-78"/>
              </a:rPr>
              <a:t>Total Revenue </a:t>
            </a:r>
            <a:r>
              <a:rPr lang="en-US" sz="1300" kern="0" dirty="0">
                <a:solidFill>
                  <a:schemeClr val="bg1"/>
                </a:solidFill>
                <a:latin typeface="Dubai Medium" panose="020B0603030403030204" pitchFamily="34" charset="-78"/>
                <a:ea typeface="MS PGothic"/>
                <a:cs typeface="Dubai Medium" panose="020B0603030403030204" pitchFamily="34" charset="-78"/>
              </a:rPr>
              <a:t>was recorded at 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260 </a:t>
            </a:r>
            <a:r>
              <a:rPr lang="en-US" sz="1300" kern="0" dirty="0">
                <a:solidFill>
                  <a:schemeClr val="bg1"/>
                </a:solidFill>
                <a:latin typeface="Dubai Medium" panose="020B0603030403030204" pitchFamily="34" charset="-78"/>
                <a:ea typeface="MS PGothic"/>
                <a:cs typeface="Dubai Medium" panose="020B0603030403030204" pitchFamily="34" charset="-78"/>
              </a:rPr>
              <a:t>B</a:t>
            </a:r>
            <a:r>
              <a:rPr lang="en-US" sz="1300" kern="0" dirty="0" smtClean="0">
                <a:solidFill>
                  <a:schemeClr val="bg1"/>
                </a:solidFill>
                <a:latin typeface="Dubai Medium" panose="020B0603030403030204" pitchFamily="34" charset="-78"/>
                <a:ea typeface="MS PGothic"/>
                <a:cs typeface="Dubai Medium" panose="020B0603030403030204" pitchFamily="34" charset="-78"/>
              </a:rPr>
              <a:t>illion</a:t>
            </a:r>
            <a:r>
              <a:rPr lang="en-US" sz="1300" kern="0" dirty="0">
                <a:solidFill>
                  <a:schemeClr val="bg1"/>
                </a:solidFill>
                <a:latin typeface="Dubai Medium" panose="020B0603030403030204" pitchFamily="34" charset="-78"/>
                <a:ea typeface="MS PGothic"/>
                <a:cs typeface="Dubai Medium" panose="020B0603030403030204" pitchFamily="34" charset="-78"/>
              </a:rPr>
              <a:t>, up </a:t>
            </a:r>
            <a:r>
              <a:rPr lang="en-US" sz="1300" kern="0" dirty="0" smtClean="0">
                <a:solidFill>
                  <a:schemeClr val="bg1"/>
                </a:solidFill>
                <a:latin typeface="Dubai Medium" panose="020B0603030403030204" pitchFamily="34" charset="-78"/>
                <a:ea typeface="MS PGothic"/>
                <a:cs typeface="Dubai Medium" panose="020B0603030403030204" pitchFamily="34" charset="-78"/>
              </a:rPr>
              <a:t>30% </a:t>
            </a:r>
            <a:r>
              <a:rPr lang="en-US" sz="1300" kern="0" dirty="0">
                <a:solidFill>
                  <a:schemeClr val="bg1"/>
                </a:solidFill>
                <a:latin typeface="Dubai Medium" panose="020B0603030403030204" pitchFamily="34" charset="-78"/>
                <a:ea typeface="MS PGothic"/>
                <a:cs typeface="Dubai Medium" panose="020B0603030403030204" pitchFamily="34" charset="-78"/>
              </a:rPr>
              <a:t>YoY in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2023 </a:t>
            </a:r>
            <a:r>
              <a:rPr lang="en-US" sz="1300" kern="0" dirty="0">
                <a:solidFill>
                  <a:schemeClr val="bg1"/>
                </a:solidFill>
                <a:latin typeface="Dubai Medium" panose="020B0603030403030204" pitchFamily="34" charset="-78"/>
                <a:ea typeface="MS PGothic"/>
                <a:cs typeface="Dubai Medium" panose="020B0603030403030204" pitchFamily="34" charset="-78"/>
              </a:rPr>
              <a:t>due to </a:t>
            </a:r>
            <a:r>
              <a:rPr lang="en-US" sz="1300" kern="0" dirty="0" smtClean="0">
                <a:solidFill>
                  <a:schemeClr val="bg1"/>
                </a:solidFill>
                <a:latin typeface="Dubai Medium" panose="020B0603030403030204" pitchFamily="34" charset="-78"/>
                <a:ea typeface="MS PGothic"/>
                <a:cs typeface="Dubai Medium" panose="020B0603030403030204" pitchFamily="34" charset="-78"/>
              </a:rPr>
              <a:t>increase in new financing disbursements by 48%</a:t>
            </a:r>
          </a:p>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endParaRPr lang="en-US" sz="600" kern="0" dirty="0" smtClean="0">
              <a:solidFill>
                <a:schemeClr val="bg1"/>
              </a:solidFill>
              <a:latin typeface="Dubai Medium" panose="020B0603030403030204" pitchFamily="34" charset="-78"/>
              <a:ea typeface="MS PGothic"/>
              <a:cs typeface="Dubai Medium" panose="020B0603030403030204" pitchFamily="34" charset="-78"/>
            </a:endParaRPr>
          </a:p>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kern="0" dirty="0" smtClean="0">
                <a:solidFill>
                  <a:schemeClr val="bg1"/>
                </a:solidFill>
                <a:latin typeface="Dubai Medium" panose="020B0603030403030204" pitchFamily="34" charset="-78"/>
                <a:ea typeface="MS PGothic"/>
                <a:cs typeface="Dubai Medium" panose="020B0603030403030204" pitchFamily="34" charset="-78"/>
              </a:rPr>
              <a:t>Total </a:t>
            </a:r>
            <a:r>
              <a:rPr lang="en-US" sz="1300" kern="0" dirty="0">
                <a:solidFill>
                  <a:schemeClr val="bg1"/>
                </a:solidFill>
                <a:latin typeface="Dubai Medium" panose="020B0603030403030204" pitchFamily="34" charset="-78"/>
                <a:ea typeface="MS PGothic"/>
                <a:cs typeface="Dubai Medium" panose="020B0603030403030204" pitchFamily="34" charset="-78"/>
              </a:rPr>
              <a:t>Operating Expense was recorded at 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255 </a:t>
            </a:r>
            <a:r>
              <a:rPr lang="en-US" sz="1300" kern="0" dirty="0">
                <a:solidFill>
                  <a:schemeClr val="bg1"/>
                </a:solidFill>
                <a:latin typeface="Dubai Medium" panose="020B0603030403030204" pitchFamily="34" charset="-78"/>
                <a:ea typeface="MS PGothic"/>
                <a:cs typeface="Dubai Medium" panose="020B0603030403030204" pitchFamily="34" charset="-78"/>
              </a:rPr>
              <a:t>B</a:t>
            </a:r>
            <a:r>
              <a:rPr lang="en-US" sz="1300" kern="0" dirty="0" smtClean="0">
                <a:solidFill>
                  <a:schemeClr val="bg1"/>
                </a:solidFill>
                <a:latin typeface="Dubai Medium" panose="020B0603030403030204" pitchFamily="34" charset="-78"/>
                <a:ea typeface="MS PGothic"/>
                <a:cs typeface="Dubai Medium" panose="020B0603030403030204" pitchFamily="34" charset="-78"/>
              </a:rPr>
              <a:t>illion </a:t>
            </a:r>
            <a:r>
              <a:rPr lang="en-US" sz="1300" kern="0" dirty="0">
                <a:solidFill>
                  <a:schemeClr val="bg1"/>
                </a:solidFill>
                <a:latin typeface="Dubai Medium" panose="020B0603030403030204" pitchFamily="34" charset="-78"/>
                <a:ea typeface="MS PGothic"/>
                <a:cs typeface="Dubai Medium" panose="020B0603030403030204" pitchFamily="34" charset="-78"/>
              </a:rPr>
              <a:t>or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increased </a:t>
            </a:r>
            <a:r>
              <a:rPr lang="en-US" sz="1300" kern="0" dirty="0">
                <a:solidFill>
                  <a:schemeClr val="bg1"/>
                </a:solidFill>
                <a:latin typeface="Dubai Medium" panose="020B0603030403030204" pitchFamily="34" charset="-78"/>
                <a:ea typeface="MS PGothic"/>
                <a:cs typeface="Dubai Medium" panose="020B0603030403030204" pitchFamily="34" charset="-78"/>
              </a:rPr>
              <a:t>by </a:t>
            </a:r>
            <a:r>
              <a:rPr lang="en-US" sz="1300" kern="0" dirty="0" smtClean="0">
                <a:solidFill>
                  <a:schemeClr val="bg1"/>
                </a:solidFill>
                <a:latin typeface="Dubai Medium" panose="020B0603030403030204" pitchFamily="34" charset="-78"/>
                <a:ea typeface="MS PGothic"/>
                <a:cs typeface="Dubai Medium" panose="020B0603030403030204" pitchFamily="34" charset="-78"/>
              </a:rPr>
              <a:t>77% </a:t>
            </a:r>
            <a:r>
              <a:rPr lang="en-US" sz="1300" kern="0" dirty="0">
                <a:solidFill>
                  <a:schemeClr val="bg1"/>
                </a:solidFill>
                <a:latin typeface="Dubai Medium" panose="020B0603030403030204" pitchFamily="34" charset="-78"/>
                <a:ea typeface="MS PGothic"/>
                <a:cs typeface="Dubai Medium" panose="020B0603030403030204" pitchFamily="34" charset="-78"/>
              </a:rPr>
              <a:t>YoY throughout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2023 due to financing expenses related to the company borrowing needs to support its core activities, expand business opportunities, and enhance the company capacity.</a:t>
            </a:r>
          </a:p>
        </p:txBody>
      </p:sp>
      <p:cxnSp>
        <p:nvCxnSpPr>
          <p:cNvPr id="31" name="Straight Connector 30"/>
          <p:cNvCxnSpPr/>
          <p:nvPr/>
        </p:nvCxnSpPr>
        <p:spPr>
          <a:xfrm>
            <a:off x="983626" y="6240680"/>
            <a:ext cx="10539630" cy="0"/>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21" name="Chart 20"/>
          <p:cNvGraphicFramePr>
            <a:graphicFrameLocks/>
          </p:cNvGraphicFramePr>
          <p:nvPr>
            <p:extLst>
              <p:ext uri="{D42A27DB-BD31-4B8C-83A1-F6EECF244321}">
                <p14:modId xmlns:p14="http://schemas.microsoft.com/office/powerpoint/2010/main" val="2279443612"/>
              </p:ext>
            </p:extLst>
          </p:nvPr>
        </p:nvGraphicFramePr>
        <p:xfrm>
          <a:off x="951784" y="1594003"/>
          <a:ext cx="6731905" cy="20856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p:cNvGraphicFramePr>
            <a:graphicFrameLocks/>
          </p:cNvGraphicFramePr>
          <p:nvPr>
            <p:extLst>
              <p:ext uri="{D42A27DB-BD31-4B8C-83A1-F6EECF244321}">
                <p14:modId xmlns:p14="http://schemas.microsoft.com/office/powerpoint/2010/main" val="2737222598"/>
              </p:ext>
            </p:extLst>
          </p:nvPr>
        </p:nvGraphicFramePr>
        <p:xfrm>
          <a:off x="951784" y="4065782"/>
          <a:ext cx="6731905" cy="20856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980933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20A3173-5164-4A7F-90F1-0F2A6D92981D}"/>
              </a:ext>
            </a:extLst>
          </p:cNvPr>
          <p:cNvCxnSpPr>
            <a:cxnSpLocks/>
          </p:cNvCxnSpPr>
          <p:nvPr/>
        </p:nvCxnSpPr>
        <p:spPr bwMode="auto">
          <a:xfrm>
            <a:off x="5170757" y="1736491"/>
            <a:ext cx="613915" cy="353708"/>
          </a:xfrm>
          <a:prstGeom prst="line">
            <a:avLst/>
          </a:prstGeom>
          <a:ln w="28575"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a:solidFill>
                  <a:schemeClr val="accent4">
                    <a:lumMod val="60000"/>
                    <a:lumOff val="40000"/>
                  </a:schemeClr>
                </a:solidFill>
                <a:latin typeface="Dubai Medium" panose="020B0603030403030204" pitchFamily="34" charset="-78"/>
                <a:cs typeface="Dubai Medium" panose="020B0603030403030204" pitchFamily="34" charset="-78"/>
              </a:rPr>
              <a:t>Operational &amp; Financial Performance</a:t>
            </a: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smtClean="0">
                <a:solidFill>
                  <a:schemeClr val="bg1"/>
                </a:solidFill>
                <a:latin typeface="Dubai Medium" panose="020B0603030403030204" pitchFamily="34" charset="-78"/>
                <a:ea typeface="Arial"/>
                <a:cs typeface="Dubai Medium" panose="020B0603030403030204" pitchFamily="34" charset="-78"/>
                <a:sym typeface="Arial"/>
              </a:rPr>
              <a:t>10</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sp>
        <p:nvSpPr>
          <p:cNvPr id="57" name="TextBox 56">
            <a:extLst>
              <a:ext uri="{FF2B5EF4-FFF2-40B4-BE49-F238E27FC236}">
                <a16:creationId xmlns:a16="http://schemas.microsoft.com/office/drawing/2014/main" id="{DCECF369-A131-C34F-ACB5-586E46D53137}"/>
              </a:ext>
            </a:extLst>
          </p:cNvPr>
          <p:cNvSpPr txBox="1"/>
          <p:nvPr/>
        </p:nvSpPr>
        <p:spPr>
          <a:xfrm>
            <a:off x="889244" y="739748"/>
            <a:ext cx="5749318" cy="553998"/>
          </a:xfrm>
          <a:prstGeom prst="rect">
            <a:avLst/>
          </a:prstGeom>
          <a:noFill/>
        </p:spPr>
        <p:txBody>
          <a:bodyPr wrap="square" rtlCol="0">
            <a:spAutoFit/>
          </a:bodyPr>
          <a:lstStyle/>
          <a:p>
            <a:pPr lvl="0">
              <a:lnSpc>
                <a:spcPct val="150000"/>
              </a:lnSpc>
              <a:defRPr/>
            </a:pPr>
            <a:r>
              <a:rPr lang="en-US" sz="2000" b="1" kern="0" dirty="0">
                <a:solidFill>
                  <a:srgbClr val="002060"/>
                </a:solidFill>
                <a:latin typeface="Dubai Medium" panose="020B0603030403030204" pitchFamily="34" charset="-78"/>
                <a:cs typeface="Dubai Medium" panose="020B0603030403030204" pitchFamily="34" charset="-78"/>
              </a:rPr>
              <a:t>Financial Performance </a:t>
            </a:r>
            <a:r>
              <a:rPr lang="en-US" sz="2000" b="1" kern="0" dirty="0" smtClean="0">
                <a:solidFill>
                  <a:srgbClr val="002060"/>
                </a:solidFill>
                <a:latin typeface="Dubai Medium" panose="020B0603030403030204" pitchFamily="34" charset="-78"/>
                <a:cs typeface="Dubai Medium" panose="020B0603030403030204" pitchFamily="34" charset="-78"/>
              </a:rPr>
              <a:t>2023</a:t>
            </a:r>
            <a:endParaRPr lang="en-US" sz="2000" b="1" kern="0" dirty="0">
              <a:solidFill>
                <a:srgbClr val="002060"/>
              </a:solidFill>
              <a:latin typeface="Dubai Medium" panose="020B0603030403030204" pitchFamily="34" charset="-78"/>
              <a:cs typeface="Dubai Medium" panose="020B0603030403030204" pitchFamily="34" charset="-78"/>
            </a:endParaRPr>
          </a:p>
        </p:txBody>
      </p:sp>
      <p:sp>
        <p:nvSpPr>
          <p:cNvPr id="58" name="TextBox 57">
            <a:extLst>
              <a:ext uri="{FF2B5EF4-FFF2-40B4-BE49-F238E27FC236}">
                <a16:creationId xmlns:a16="http://schemas.microsoft.com/office/drawing/2014/main" id="{894917B8-59FB-4021-B79A-A81538310BEC}"/>
              </a:ext>
            </a:extLst>
          </p:cNvPr>
          <p:cNvSpPr txBox="1">
            <a:spLocks/>
          </p:cNvSpPr>
          <p:nvPr/>
        </p:nvSpPr>
        <p:spPr>
          <a:xfrm>
            <a:off x="958032" y="1279367"/>
            <a:ext cx="6725657"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a:solidFill>
                  <a:schemeClr val="bg1"/>
                </a:solidFill>
                <a:latin typeface="Arial" panose="020B0604020202020204" pitchFamily="34" charset="0"/>
                <a:cs typeface="Arial" panose="020B0604020202020204" pitchFamily="34" charset="0"/>
              </a:rPr>
              <a:t>Net Profit/Net Loss (in IDR Billion)</a:t>
            </a:r>
          </a:p>
        </p:txBody>
      </p:sp>
      <p:sp>
        <p:nvSpPr>
          <p:cNvPr id="82" name="TextBox 81">
            <a:extLst>
              <a:ext uri="{FF2B5EF4-FFF2-40B4-BE49-F238E27FC236}">
                <a16:creationId xmlns:a16="http://schemas.microsoft.com/office/drawing/2014/main" id="{DCECF369-A131-C34F-ACB5-586E46D53137}"/>
              </a:ext>
            </a:extLst>
          </p:cNvPr>
          <p:cNvSpPr txBox="1"/>
          <p:nvPr/>
        </p:nvSpPr>
        <p:spPr>
          <a:xfrm>
            <a:off x="898158" y="6215923"/>
            <a:ext cx="5749318" cy="346249"/>
          </a:xfrm>
          <a:prstGeom prst="rect">
            <a:avLst/>
          </a:prstGeom>
          <a:noFill/>
        </p:spPr>
        <p:txBody>
          <a:bodyPr wrap="square" rtlCol="0">
            <a:spAutoFit/>
          </a:bodyPr>
          <a:lstStyle/>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i="1" kern="0">
                <a:solidFill>
                  <a:srgbClr val="000000"/>
                </a:solidFill>
                <a:latin typeface="Dubai Medium" panose="020B0603030403030204" pitchFamily="34" charset="-78"/>
                <a:ea typeface="MS PGothic"/>
                <a:cs typeface="Dubai Medium" panose="020B0603030403030204" pitchFamily="34" charset="-78"/>
              </a:rPr>
              <a:t>Source: Radana Finance</a:t>
            </a:r>
          </a:p>
        </p:txBody>
      </p:sp>
      <p:sp>
        <p:nvSpPr>
          <p:cNvPr id="26" name="Round Diagonal Corner Rectangle 25"/>
          <p:cNvSpPr/>
          <p:nvPr/>
        </p:nvSpPr>
        <p:spPr>
          <a:xfrm>
            <a:off x="8243248" y="2211747"/>
            <a:ext cx="3629885" cy="2434527"/>
          </a:xfrm>
          <a:prstGeom prst="round2Diag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002060"/>
              </a:solidFill>
            </a:endParaRPr>
          </a:p>
        </p:txBody>
      </p:sp>
      <p:sp>
        <p:nvSpPr>
          <p:cNvPr id="28" name="TextBox 27">
            <a:extLst>
              <a:ext uri="{FF2B5EF4-FFF2-40B4-BE49-F238E27FC236}">
                <a16:creationId xmlns:a16="http://schemas.microsoft.com/office/drawing/2014/main" id="{894917B8-59FB-4021-B79A-A81538310BEC}"/>
              </a:ext>
            </a:extLst>
          </p:cNvPr>
          <p:cNvSpPr txBox="1">
            <a:spLocks/>
          </p:cNvSpPr>
          <p:nvPr/>
        </p:nvSpPr>
        <p:spPr>
          <a:xfrm>
            <a:off x="958032" y="3744144"/>
            <a:ext cx="6725657"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smtClean="0">
                <a:solidFill>
                  <a:schemeClr val="bg1"/>
                </a:solidFill>
                <a:latin typeface="Arial" panose="020B0604020202020204" pitchFamily="34" charset="0"/>
                <a:cs typeface="Arial" panose="020B0604020202020204" pitchFamily="34" charset="0"/>
              </a:rPr>
              <a:t>NPM</a:t>
            </a:r>
            <a:r>
              <a:rPr lang="en-US" sz="1200" b="1" i="1" smtClean="0">
                <a:solidFill>
                  <a:schemeClr val="bg1"/>
                </a:solidFill>
                <a:latin typeface="Arial" panose="020B0604020202020204" pitchFamily="34" charset="0"/>
                <a:cs typeface="Arial" panose="020B0604020202020204" pitchFamily="34" charset="0"/>
              </a:rPr>
              <a:t> </a:t>
            </a:r>
            <a:r>
              <a:rPr lang="en-US" sz="1200" b="1" smtClean="0">
                <a:solidFill>
                  <a:schemeClr val="bg1"/>
                </a:solidFill>
                <a:latin typeface="Arial" panose="020B0604020202020204" pitchFamily="34" charset="0"/>
                <a:cs typeface="Arial" panose="020B0604020202020204" pitchFamily="34" charset="0"/>
              </a:rPr>
              <a:t>(in %)</a:t>
            </a:r>
            <a:endParaRPr lang="en-US" sz="1200" b="1">
              <a:solidFill>
                <a:schemeClr val="bg1"/>
              </a:solidFill>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DCECF369-A131-C34F-ACB5-586E46D53137}"/>
              </a:ext>
            </a:extLst>
          </p:cNvPr>
          <p:cNvSpPr txBox="1"/>
          <p:nvPr/>
        </p:nvSpPr>
        <p:spPr>
          <a:xfrm>
            <a:off x="8243247" y="2413347"/>
            <a:ext cx="3629885" cy="2031325"/>
          </a:xfrm>
          <a:prstGeom prst="rect">
            <a:avLst/>
          </a:prstGeom>
          <a:noFill/>
        </p:spPr>
        <p:txBody>
          <a:bodyPr wrap="square" rtlCol="0">
            <a:spAutoFit/>
          </a:bodyPr>
          <a:lstStyle/>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400" b="1" kern="0" dirty="0">
                <a:solidFill>
                  <a:schemeClr val="bg1"/>
                </a:solidFill>
                <a:latin typeface="Dubai Medium" panose="020B0603030403030204" pitchFamily="34" charset="-78"/>
                <a:ea typeface="MS PGothic"/>
                <a:cs typeface="Dubai Medium" panose="020B0603030403030204" pitchFamily="34" charset="-78"/>
              </a:rPr>
              <a:t>Total Net </a:t>
            </a:r>
            <a:r>
              <a:rPr lang="en-US" sz="1400" b="1" kern="0" dirty="0" smtClean="0">
                <a:solidFill>
                  <a:schemeClr val="bg1"/>
                </a:solidFill>
                <a:latin typeface="Dubai Medium" panose="020B0603030403030204" pitchFamily="34" charset="-78"/>
                <a:ea typeface="MS PGothic"/>
                <a:cs typeface="Dubai Medium" panose="020B0603030403030204" pitchFamily="34" charset="-78"/>
              </a:rPr>
              <a:t>Loss </a:t>
            </a:r>
            <a:r>
              <a:rPr lang="en-US" sz="1400" kern="0" dirty="0">
                <a:solidFill>
                  <a:schemeClr val="bg1"/>
                </a:solidFill>
                <a:latin typeface="Dubai Medium" panose="020B0603030403030204" pitchFamily="34" charset="-78"/>
                <a:ea typeface="MS PGothic"/>
                <a:cs typeface="Dubai Medium" panose="020B0603030403030204" pitchFamily="34" charset="-78"/>
              </a:rPr>
              <a:t>was recorded at IDR </a:t>
            </a:r>
            <a:r>
              <a:rPr lang="en-US" sz="1400" kern="0" dirty="0" smtClean="0">
                <a:solidFill>
                  <a:schemeClr val="bg1"/>
                </a:solidFill>
                <a:latin typeface="Dubai Medium" panose="020B0603030403030204" pitchFamily="34" charset="-78"/>
                <a:ea typeface="MS PGothic"/>
                <a:cs typeface="Dubai Medium" panose="020B0603030403030204" pitchFamily="34" charset="-78"/>
              </a:rPr>
              <a:t>57 </a:t>
            </a:r>
            <a:r>
              <a:rPr lang="en-US" sz="1400" kern="0" dirty="0">
                <a:solidFill>
                  <a:schemeClr val="bg1"/>
                </a:solidFill>
                <a:latin typeface="Dubai Medium" panose="020B0603030403030204" pitchFamily="34" charset="-78"/>
                <a:ea typeface="MS PGothic"/>
                <a:cs typeface="Dubai Medium" panose="020B0603030403030204" pitchFamily="34" charset="-78"/>
              </a:rPr>
              <a:t>B</a:t>
            </a:r>
            <a:r>
              <a:rPr lang="en-US" sz="1400" kern="0" dirty="0" smtClean="0">
                <a:solidFill>
                  <a:schemeClr val="bg1"/>
                </a:solidFill>
                <a:latin typeface="Dubai Medium" panose="020B0603030403030204" pitchFamily="34" charset="-78"/>
                <a:ea typeface="MS PGothic"/>
                <a:cs typeface="Dubai Medium" panose="020B0603030403030204" pitchFamily="34" charset="-78"/>
              </a:rPr>
              <a:t>illion </a:t>
            </a:r>
            <a:r>
              <a:rPr lang="en-US" sz="1400" kern="0" dirty="0">
                <a:solidFill>
                  <a:schemeClr val="bg1"/>
                </a:solidFill>
                <a:latin typeface="Dubai Medium" panose="020B0603030403030204" pitchFamily="34" charset="-78"/>
                <a:ea typeface="MS PGothic"/>
                <a:cs typeface="Dubai Medium" panose="020B0603030403030204" pitchFamily="34" charset="-78"/>
              </a:rPr>
              <a:t>or </a:t>
            </a:r>
            <a:r>
              <a:rPr lang="en-US" sz="1400" kern="0" dirty="0" smtClean="0">
                <a:solidFill>
                  <a:schemeClr val="bg1"/>
                </a:solidFill>
                <a:latin typeface="Dubai Medium" panose="020B0603030403030204" pitchFamily="34" charset="-78"/>
                <a:ea typeface="MS PGothic"/>
                <a:cs typeface="Dubai Medium" panose="020B0603030403030204" pitchFamily="34" charset="-78"/>
              </a:rPr>
              <a:t>decreased </a:t>
            </a:r>
            <a:r>
              <a:rPr lang="en-US" sz="1400" kern="0" dirty="0">
                <a:solidFill>
                  <a:schemeClr val="bg1"/>
                </a:solidFill>
                <a:latin typeface="Dubai Medium" panose="020B0603030403030204" pitchFamily="34" charset="-78"/>
                <a:ea typeface="MS PGothic"/>
                <a:cs typeface="Dubai Medium" panose="020B0603030403030204" pitchFamily="34" charset="-78"/>
              </a:rPr>
              <a:t>by </a:t>
            </a:r>
            <a:r>
              <a:rPr lang="en-US" sz="1400" kern="0" dirty="0" smtClean="0">
                <a:solidFill>
                  <a:schemeClr val="bg1"/>
                </a:solidFill>
                <a:latin typeface="Dubai Medium" panose="020B0603030403030204" pitchFamily="34" charset="-78"/>
                <a:ea typeface="MS PGothic"/>
                <a:cs typeface="Dubai Medium" panose="020B0603030403030204" pitchFamily="34" charset="-78"/>
              </a:rPr>
              <a:t>231% YoY, and </a:t>
            </a:r>
            <a:r>
              <a:rPr lang="en-US" sz="1400" b="1" kern="0" dirty="0" smtClean="0">
                <a:solidFill>
                  <a:schemeClr val="bg1"/>
                </a:solidFill>
                <a:latin typeface="Dubai Medium" panose="020B0603030403030204" pitchFamily="34" charset="-78"/>
                <a:ea typeface="MS PGothic"/>
                <a:cs typeface="Dubai Medium" panose="020B0603030403030204" pitchFamily="34" charset="-78"/>
              </a:rPr>
              <a:t>Net Profit Margin  </a:t>
            </a:r>
            <a:r>
              <a:rPr lang="en-US" sz="1400" kern="0" dirty="0" smtClean="0">
                <a:solidFill>
                  <a:schemeClr val="bg1"/>
                </a:solidFill>
                <a:latin typeface="Dubai Medium" panose="020B0603030403030204" pitchFamily="34" charset="-78"/>
                <a:ea typeface="MS PGothic"/>
                <a:cs typeface="Dubai Medium" panose="020B0603030403030204" pitchFamily="34" charset="-78"/>
              </a:rPr>
              <a:t>was recorded </a:t>
            </a:r>
            <a:r>
              <a:rPr lang="en-US" sz="1400" kern="0" dirty="0" err="1" smtClean="0">
                <a:solidFill>
                  <a:schemeClr val="bg1"/>
                </a:solidFill>
                <a:latin typeface="Dubai Medium" panose="020B0603030403030204" pitchFamily="34" charset="-78"/>
                <a:ea typeface="MS PGothic"/>
                <a:cs typeface="Dubai Medium" panose="020B0603030403030204" pitchFamily="34" charset="-78"/>
              </a:rPr>
              <a:t>ar</a:t>
            </a:r>
            <a:r>
              <a:rPr lang="en-US" sz="1400" kern="0" dirty="0" smtClean="0">
                <a:solidFill>
                  <a:schemeClr val="bg1"/>
                </a:solidFill>
                <a:latin typeface="Dubai Medium" panose="020B0603030403030204" pitchFamily="34" charset="-78"/>
                <a:ea typeface="MS PGothic"/>
                <a:cs typeface="Dubai Medium" panose="020B0603030403030204" pitchFamily="34" charset="-78"/>
              </a:rPr>
              <a:t> -22,05%  in 2023. This was primarily attributed to the losses incurred from unutilized DTA 2018/2019, which was charged in 2023.</a:t>
            </a:r>
            <a:endParaRPr lang="en-US" sz="1400" b="1" kern="0" dirty="0">
              <a:solidFill>
                <a:schemeClr val="bg1"/>
              </a:solidFill>
              <a:latin typeface="Dubai Medium" panose="020B0603030403030204" pitchFamily="34" charset="-78"/>
              <a:ea typeface="MS PGothic"/>
              <a:cs typeface="Dubai Medium" panose="020B0603030403030204" pitchFamily="34" charset="-78"/>
            </a:endParaRPr>
          </a:p>
        </p:txBody>
      </p:sp>
      <p:cxnSp>
        <p:nvCxnSpPr>
          <p:cNvPr id="31" name="Straight Connector 30"/>
          <p:cNvCxnSpPr/>
          <p:nvPr/>
        </p:nvCxnSpPr>
        <p:spPr>
          <a:xfrm>
            <a:off x="983626" y="6240680"/>
            <a:ext cx="10539630" cy="0"/>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21" name="Chart 20"/>
          <p:cNvGraphicFramePr>
            <a:graphicFrameLocks/>
          </p:cNvGraphicFramePr>
          <p:nvPr>
            <p:extLst>
              <p:ext uri="{D42A27DB-BD31-4B8C-83A1-F6EECF244321}">
                <p14:modId xmlns:p14="http://schemas.microsoft.com/office/powerpoint/2010/main" val="1368233615"/>
              </p:ext>
            </p:extLst>
          </p:nvPr>
        </p:nvGraphicFramePr>
        <p:xfrm>
          <a:off x="951784" y="1612412"/>
          <a:ext cx="6731905" cy="20672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Chart 23"/>
          <p:cNvGraphicFramePr>
            <a:graphicFrameLocks/>
          </p:cNvGraphicFramePr>
          <p:nvPr>
            <p:extLst>
              <p:ext uri="{D42A27DB-BD31-4B8C-83A1-F6EECF244321}">
                <p14:modId xmlns:p14="http://schemas.microsoft.com/office/powerpoint/2010/main" val="2992067632"/>
              </p:ext>
            </p:extLst>
          </p:nvPr>
        </p:nvGraphicFramePr>
        <p:xfrm>
          <a:off x="951785" y="4101946"/>
          <a:ext cx="6731904" cy="205580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75764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a:extLst>
              <a:ext uri="{FF2B5EF4-FFF2-40B4-BE49-F238E27FC236}">
                <a16:creationId xmlns:a16="http://schemas.microsoft.com/office/drawing/2014/main" id="{C20A3173-5164-4A7F-90F1-0F2A6D92981D}"/>
              </a:ext>
            </a:extLst>
          </p:cNvPr>
          <p:cNvCxnSpPr>
            <a:cxnSpLocks/>
          </p:cNvCxnSpPr>
          <p:nvPr/>
        </p:nvCxnSpPr>
        <p:spPr bwMode="auto">
          <a:xfrm>
            <a:off x="5064340" y="4872887"/>
            <a:ext cx="703019" cy="252243"/>
          </a:xfrm>
          <a:prstGeom prst="line">
            <a:avLst/>
          </a:prstGeom>
          <a:ln w="28575"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a:solidFill>
                  <a:schemeClr val="accent4">
                    <a:lumMod val="60000"/>
                    <a:lumOff val="40000"/>
                  </a:schemeClr>
                </a:solidFill>
                <a:latin typeface="Dubai Medium" panose="020B0603030403030204" pitchFamily="34" charset="-78"/>
                <a:cs typeface="Dubai Medium" panose="020B0603030403030204" pitchFamily="34" charset="-78"/>
              </a:rPr>
              <a:t>Kondisi Operasional &amp; Keuangan</a:t>
            </a: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smtClean="0">
                <a:solidFill>
                  <a:schemeClr val="bg1"/>
                </a:solidFill>
                <a:latin typeface="Dubai Medium" panose="020B0603030403030204" pitchFamily="34" charset="-78"/>
                <a:ea typeface="Arial"/>
                <a:cs typeface="Dubai Medium" panose="020B0603030403030204" pitchFamily="34" charset="-78"/>
                <a:sym typeface="Arial"/>
              </a:rPr>
              <a:t>11</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graphicFrame>
        <p:nvGraphicFramePr>
          <p:cNvPr id="52" name="Chart 51"/>
          <p:cNvGraphicFramePr>
            <a:graphicFrameLocks/>
          </p:cNvGraphicFramePr>
          <p:nvPr>
            <p:extLst>
              <p:ext uri="{D42A27DB-BD31-4B8C-83A1-F6EECF244321}">
                <p14:modId xmlns:p14="http://schemas.microsoft.com/office/powerpoint/2010/main" val="3235328045"/>
              </p:ext>
            </p:extLst>
          </p:nvPr>
        </p:nvGraphicFramePr>
        <p:xfrm>
          <a:off x="951782" y="1444121"/>
          <a:ext cx="6731905" cy="1251801"/>
        </p:xfrm>
        <a:graphic>
          <a:graphicData uri="http://schemas.openxmlformats.org/drawingml/2006/chart">
            <c:chart xmlns:c="http://schemas.openxmlformats.org/drawingml/2006/chart" xmlns:r="http://schemas.openxmlformats.org/officeDocument/2006/relationships" r:id="rId4"/>
          </a:graphicData>
        </a:graphic>
      </p:graphicFrame>
      <p:sp>
        <p:nvSpPr>
          <p:cNvPr id="57" name="TextBox 56">
            <a:extLst>
              <a:ext uri="{FF2B5EF4-FFF2-40B4-BE49-F238E27FC236}">
                <a16:creationId xmlns:a16="http://schemas.microsoft.com/office/drawing/2014/main" id="{DCECF369-A131-C34F-ACB5-586E46D53137}"/>
              </a:ext>
            </a:extLst>
          </p:cNvPr>
          <p:cNvSpPr txBox="1"/>
          <p:nvPr/>
        </p:nvSpPr>
        <p:spPr>
          <a:xfrm>
            <a:off x="945534" y="645290"/>
            <a:ext cx="3417460" cy="553998"/>
          </a:xfrm>
          <a:prstGeom prst="rect">
            <a:avLst/>
          </a:prstGeom>
          <a:noFill/>
        </p:spPr>
        <p:txBody>
          <a:bodyPr wrap="square" rtlCol="0">
            <a:spAutoFit/>
          </a:bodyPr>
          <a:lstStyle/>
          <a:p>
            <a:pPr lvl="0">
              <a:lnSpc>
                <a:spcPct val="150000"/>
              </a:lnSpc>
              <a:defRPr/>
            </a:pPr>
            <a:r>
              <a:rPr lang="en-US" sz="2000" b="1" kern="0" dirty="0" smtClean="0">
                <a:solidFill>
                  <a:srgbClr val="002060"/>
                </a:solidFill>
                <a:latin typeface="Dubai Medium" panose="020B0603030403030204" pitchFamily="34" charset="-78"/>
                <a:cs typeface="Dubai Medium" panose="020B0603030403030204" pitchFamily="34" charset="-78"/>
              </a:rPr>
              <a:t>Financial Performance 2023</a:t>
            </a:r>
            <a:endParaRPr lang="en-US" sz="2000" b="1" kern="0" dirty="0">
              <a:solidFill>
                <a:srgbClr val="002060"/>
              </a:solidFill>
              <a:latin typeface="Dubai Medium" panose="020B0603030403030204" pitchFamily="34" charset="-78"/>
              <a:cs typeface="Dubai Medium" panose="020B0603030403030204" pitchFamily="34" charset="-78"/>
            </a:endParaRPr>
          </a:p>
        </p:txBody>
      </p:sp>
      <p:sp>
        <p:nvSpPr>
          <p:cNvPr id="58" name="TextBox 57">
            <a:extLst>
              <a:ext uri="{FF2B5EF4-FFF2-40B4-BE49-F238E27FC236}">
                <a16:creationId xmlns:a16="http://schemas.microsoft.com/office/drawing/2014/main" id="{894917B8-59FB-4021-B79A-A81538310BEC}"/>
              </a:ext>
            </a:extLst>
          </p:cNvPr>
          <p:cNvSpPr txBox="1">
            <a:spLocks/>
          </p:cNvSpPr>
          <p:nvPr/>
        </p:nvSpPr>
        <p:spPr>
          <a:xfrm>
            <a:off x="945534" y="1111076"/>
            <a:ext cx="6725657"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dirty="0" smtClean="0">
                <a:solidFill>
                  <a:schemeClr val="bg1"/>
                </a:solidFill>
                <a:latin typeface="Arial" panose="020B0604020202020204" pitchFamily="34" charset="0"/>
                <a:cs typeface="Arial" panose="020B0604020202020204" pitchFamily="34" charset="0"/>
              </a:rPr>
              <a:t>Asset (In IDR Billion)</a:t>
            </a:r>
            <a:endParaRPr lang="en-US" sz="1200" b="1" dirty="0">
              <a:solidFill>
                <a:schemeClr val="bg1"/>
              </a:solidFill>
              <a:latin typeface="Arial" panose="020B0604020202020204" pitchFamily="34" charset="0"/>
              <a:cs typeface="Arial" panose="020B0604020202020204" pitchFamily="34" charset="0"/>
            </a:endParaRPr>
          </a:p>
        </p:txBody>
      </p:sp>
      <p:sp>
        <p:nvSpPr>
          <p:cNvPr id="82" name="TextBox 81">
            <a:extLst>
              <a:ext uri="{FF2B5EF4-FFF2-40B4-BE49-F238E27FC236}">
                <a16:creationId xmlns:a16="http://schemas.microsoft.com/office/drawing/2014/main" id="{DCECF369-A131-C34F-ACB5-586E46D53137}"/>
              </a:ext>
            </a:extLst>
          </p:cNvPr>
          <p:cNvSpPr txBox="1"/>
          <p:nvPr/>
        </p:nvSpPr>
        <p:spPr>
          <a:xfrm>
            <a:off x="898158" y="6215923"/>
            <a:ext cx="5749318" cy="346249"/>
          </a:xfrm>
          <a:prstGeom prst="rect">
            <a:avLst/>
          </a:prstGeom>
          <a:noFill/>
        </p:spPr>
        <p:txBody>
          <a:bodyPr wrap="square" rtlCol="0">
            <a:spAutoFit/>
          </a:bodyPr>
          <a:lstStyle/>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i="1" kern="0" smtClean="0">
                <a:solidFill>
                  <a:srgbClr val="000000"/>
                </a:solidFill>
                <a:latin typeface="Dubai Medium" panose="020B0603030403030204" pitchFamily="34" charset="-78"/>
                <a:ea typeface="MS PGothic"/>
                <a:cs typeface="Dubai Medium" panose="020B0603030403030204" pitchFamily="34" charset="-78"/>
              </a:rPr>
              <a:t>Sumber: Radana Finance</a:t>
            </a:r>
            <a:endParaRPr lang="en-US" sz="1200" i="1" kern="0">
              <a:solidFill>
                <a:srgbClr val="000000"/>
              </a:solidFill>
              <a:latin typeface="Dubai Medium" panose="020B0603030403030204" pitchFamily="34" charset="-78"/>
              <a:ea typeface="MS PGothic"/>
              <a:cs typeface="Dubai Medium" panose="020B0603030403030204" pitchFamily="34" charset="-78"/>
            </a:endParaRPr>
          </a:p>
        </p:txBody>
      </p:sp>
      <p:sp>
        <p:nvSpPr>
          <p:cNvPr id="26" name="Round Diagonal Corner Rectangle 25"/>
          <p:cNvSpPr/>
          <p:nvPr/>
        </p:nvSpPr>
        <p:spPr>
          <a:xfrm>
            <a:off x="8072845" y="1444121"/>
            <a:ext cx="3800287" cy="4407977"/>
          </a:xfrm>
          <a:prstGeom prst="round2Diag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002060"/>
              </a:solidFill>
            </a:endParaRPr>
          </a:p>
        </p:txBody>
      </p:sp>
      <p:sp>
        <p:nvSpPr>
          <p:cNvPr id="28" name="TextBox 27">
            <a:extLst>
              <a:ext uri="{FF2B5EF4-FFF2-40B4-BE49-F238E27FC236}">
                <a16:creationId xmlns:a16="http://schemas.microsoft.com/office/drawing/2014/main" id="{894917B8-59FB-4021-B79A-A81538310BEC}"/>
              </a:ext>
            </a:extLst>
          </p:cNvPr>
          <p:cNvSpPr txBox="1">
            <a:spLocks/>
          </p:cNvSpPr>
          <p:nvPr/>
        </p:nvSpPr>
        <p:spPr>
          <a:xfrm>
            <a:off x="951782" y="2730287"/>
            <a:ext cx="6725657"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lgn="ctr">
              <a:defRPr/>
            </a:pPr>
            <a:r>
              <a:rPr lang="en-US" sz="1200" b="1" dirty="0">
                <a:solidFill>
                  <a:schemeClr val="bg1"/>
                </a:solidFill>
                <a:latin typeface="Arial" panose="020B0604020202020204" pitchFamily="34" charset="0"/>
                <a:cs typeface="Arial" panose="020B0604020202020204" pitchFamily="34" charset="0"/>
              </a:rPr>
              <a:t>Liabilities (in IDR Billion)</a:t>
            </a:r>
          </a:p>
        </p:txBody>
      </p:sp>
      <p:sp>
        <p:nvSpPr>
          <p:cNvPr id="29" name="TextBox 28">
            <a:extLst>
              <a:ext uri="{FF2B5EF4-FFF2-40B4-BE49-F238E27FC236}">
                <a16:creationId xmlns:a16="http://schemas.microsoft.com/office/drawing/2014/main" id="{DCECF369-A131-C34F-ACB5-586E46D53137}"/>
              </a:ext>
            </a:extLst>
          </p:cNvPr>
          <p:cNvSpPr txBox="1"/>
          <p:nvPr/>
        </p:nvSpPr>
        <p:spPr>
          <a:xfrm>
            <a:off x="8079094" y="1709656"/>
            <a:ext cx="3794038" cy="4072910"/>
          </a:xfrm>
          <a:prstGeom prst="rect">
            <a:avLst/>
          </a:prstGeom>
          <a:noFill/>
        </p:spPr>
        <p:txBody>
          <a:bodyPr wrap="square" rtlCol="0">
            <a:spAutoFit/>
          </a:bodyPr>
          <a:lstStyle/>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b="1" kern="0" dirty="0">
                <a:solidFill>
                  <a:schemeClr val="bg1"/>
                </a:solidFill>
                <a:latin typeface="Dubai Medium" panose="020B0603030403030204" pitchFamily="34" charset="-78"/>
                <a:ea typeface="MS PGothic"/>
                <a:cs typeface="Dubai Medium" panose="020B0603030403030204" pitchFamily="34" charset="-78"/>
              </a:rPr>
              <a:t>Total </a:t>
            </a:r>
            <a:r>
              <a:rPr lang="en-US" sz="1300" b="1" kern="0" dirty="0" smtClean="0">
                <a:solidFill>
                  <a:schemeClr val="bg1"/>
                </a:solidFill>
                <a:latin typeface="Dubai Medium" panose="020B0603030403030204" pitchFamily="34" charset="-78"/>
                <a:ea typeface="MS PGothic"/>
                <a:cs typeface="Dubai Medium" panose="020B0603030403030204" pitchFamily="34" charset="-78"/>
              </a:rPr>
              <a:t>assets</a:t>
            </a:r>
            <a:r>
              <a:rPr lang="en-US" sz="1300" kern="0" dirty="0" smtClean="0">
                <a:solidFill>
                  <a:schemeClr val="bg1"/>
                </a:solidFill>
                <a:latin typeface="Dubai Medium" panose="020B0603030403030204" pitchFamily="34" charset="-78"/>
                <a:ea typeface="MS PGothic"/>
                <a:cs typeface="Dubai Medium" panose="020B0603030403030204" pitchFamily="34" charset="-78"/>
              </a:rPr>
              <a:t> increased by 42% YoY due to hiked financing receivables, which directly contributed from increased in new financing disbursement by 48%.</a:t>
            </a:r>
          </a:p>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endParaRPr lang="en-US" sz="600" kern="0" dirty="0" smtClean="0">
              <a:solidFill>
                <a:schemeClr val="bg1"/>
              </a:solidFill>
              <a:latin typeface="Dubai Medium" panose="020B0603030403030204" pitchFamily="34" charset="-78"/>
              <a:ea typeface="MS PGothic"/>
              <a:cs typeface="Dubai Medium" panose="020B0603030403030204" pitchFamily="34" charset="-78"/>
            </a:endParaRPr>
          </a:p>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b="1" kern="0" dirty="0" smtClean="0">
                <a:solidFill>
                  <a:schemeClr val="bg1"/>
                </a:solidFill>
                <a:latin typeface="Dubai Medium" panose="020B0603030403030204" pitchFamily="34" charset="-78"/>
                <a:ea typeface="MS PGothic"/>
                <a:cs typeface="Dubai Medium" panose="020B0603030403030204" pitchFamily="34" charset="-78"/>
              </a:rPr>
              <a:t>Liabilities</a:t>
            </a:r>
            <a:r>
              <a:rPr lang="en-US" sz="1300" kern="0" dirty="0" smtClean="0">
                <a:solidFill>
                  <a:schemeClr val="bg1"/>
                </a:solidFill>
                <a:latin typeface="Dubai Medium" panose="020B0603030403030204" pitchFamily="34" charset="-78"/>
                <a:ea typeface="MS PGothic"/>
                <a:cs typeface="Dubai Medium" panose="020B0603030403030204" pitchFamily="34" charset="-78"/>
              </a:rPr>
              <a:t> in </a:t>
            </a:r>
            <a:r>
              <a:rPr lang="en-US" sz="1300" kern="0" dirty="0">
                <a:solidFill>
                  <a:schemeClr val="bg1"/>
                </a:solidFill>
                <a:latin typeface="Dubai Medium" panose="020B0603030403030204" pitchFamily="34" charset="-78"/>
                <a:ea typeface="MS PGothic"/>
                <a:cs typeface="Dubai Medium" panose="020B0603030403030204" pitchFamily="34" charset="-78"/>
              </a:rPr>
              <a:t>2023 </a:t>
            </a:r>
            <a:r>
              <a:rPr lang="en-US" sz="1300" kern="0" dirty="0" smtClean="0">
                <a:solidFill>
                  <a:schemeClr val="bg1"/>
                </a:solidFill>
                <a:latin typeface="Dubai Medium" panose="020B0603030403030204" pitchFamily="34" charset="-78"/>
                <a:ea typeface="MS PGothic"/>
                <a:cs typeface="Dubai Medium" panose="020B0603030403030204" pitchFamily="34" charset="-78"/>
              </a:rPr>
              <a:t>was recorded at IDR </a:t>
            </a:r>
            <a:r>
              <a:rPr lang="en-US" sz="1300" kern="0" dirty="0">
                <a:solidFill>
                  <a:schemeClr val="bg1"/>
                </a:solidFill>
                <a:latin typeface="Dubai Medium" panose="020B0603030403030204" pitchFamily="34" charset="-78"/>
                <a:ea typeface="MS PGothic"/>
                <a:cs typeface="Dubai Medium" panose="020B0603030403030204" pitchFamily="34" charset="-78"/>
              </a:rPr>
              <a:t>1.8 </a:t>
            </a:r>
            <a:r>
              <a:rPr lang="en-US" sz="1300" kern="0" dirty="0" smtClean="0">
                <a:solidFill>
                  <a:schemeClr val="bg1"/>
                </a:solidFill>
                <a:latin typeface="Dubai Medium" panose="020B0603030403030204" pitchFamily="34" charset="-78"/>
                <a:ea typeface="MS PGothic"/>
                <a:cs typeface="Dubai Medium" panose="020B0603030403030204" pitchFamily="34" charset="-78"/>
              </a:rPr>
              <a:t>Trillion, increased of </a:t>
            </a:r>
            <a:r>
              <a:rPr lang="en-US" sz="1300" kern="0" dirty="0">
                <a:solidFill>
                  <a:schemeClr val="bg1"/>
                </a:solidFill>
                <a:latin typeface="Dubai Medium" panose="020B0603030403030204" pitchFamily="34" charset="-78"/>
                <a:ea typeface="MS PGothic"/>
                <a:cs typeface="Dubai Medium" panose="020B0603030403030204" pitchFamily="34" charset="-78"/>
              </a:rPr>
              <a:t>73% YoY </a:t>
            </a:r>
            <a:r>
              <a:rPr lang="en-US" sz="1300" kern="0" dirty="0" smtClean="0">
                <a:solidFill>
                  <a:schemeClr val="bg1"/>
                </a:solidFill>
                <a:latin typeface="Dubai Medium" panose="020B0603030403030204" pitchFamily="34" charset="-78"/>
                <a:ea typeface="MS PGothic"/>
                <a:cs typeface="Dubai Medium" panose="020B0603030403030204" pitchFamily="34" charset="-78"/>
              </a:rPr>
              <a:t>due to utilization of  bank loan facility to support the company’s business expansion in disbursing new financing.</a:t>
            </a:r>
          </a:p>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endParaRPr lang="en-US" sz="600" kern="0" dirty="0">
              <a:solidFill>
                <a:schemeClr val="bg1"/>
              </a:solidFill>
              <a:latin typeface="Dubai Medium" panose="020B0603030403030204" pitchFamily="34" charset="-78"/>
              <a:ea typeface="MS PGothic"/>
              <a:cs typeface="Dubai Medium" panose="020B0603030403030204" pitchFamily="34" charset="-78"/>
            </a:endParaRPr>
          </a:p>
          <a:p>
            <a:pPr marL="17145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b="1" kern="0" dirty="0" smtClean="0">
                <a:solidFill>
                  <a:schemeClr val="bg1"/>
                </a:solidFill>
                <a:latin typeface="Dubai Medium" panose="020B0603030403030204" pitchFamily="34" charset="-78"/>
                <a:ea typeface="MS PGothic"/>
                <a:cs typeface="Dubai Medium" panose="020B0603030403030204" pitchFamily="34" charset="-78"/>
              </a:rPr>
              <a:t>Equity</a:t>
            </a:r>
            <a:r>
              <a:rPr lang="en-US" sz="1300" kern="0" dirty="0" smtClean="0">
                <a:solidFill>
                  <a:schemeClr val="bg1"/>
                </a:solidFill>
                <a:latin typeface="Dubai Medium" panose="020B0603030403030204" pitchFamily="34" charset="-78"/>
                <a:ea typeface="MS PGothic"/>
                <a:cs typeface="Dubai Medium" panose="020B0603030403030204" pitchFamily="34" charset="-78"/>
              </a:rPr>
              <a:t> in </a:t>
            </a:r>
            <a:r>
              <a:rPr lang="en-US" sz="1300" kern="0" dirty="0">
                <a:solidFill>
                  <a:schemeClr val="bg1"/>
                </a:solidFill>
                <a:latin typeface="Dubai Medium" panose="020B0603030403030204" pitchFamily="34" charset="-78"/>
                <a:ea typeface="MS PGothic"/>
                <a:cs typeface="Dubai Medium" panose="020B0603030403030204" pitchFamily="34" charset="-78"/>
              </a:rPr>
              <a:t>2023 </a:t>
            </a:r>
            <a:r>
              <a:rPr lang="en-US" sz="1300" kern="0" dirty="0" smtClean="0">
                <a:solidFill>
                  <a:schemeClr val="bg1"/>
                </a:solidFill>
                <a:latin typeface="Dubai Medium" panose="020B0603030403030204" pitchFamily="34" charset="-78"/>
                <a:ea typeface="MS PGothic"/>
                <a:cs typeface="Dubai Medium" panose="020B0603030403030204" pitchFamily="34" charset="-78"/>
              </a:rPr>
              <a:t>was recorded at IDR </a:t>
            </a:r>
            <a:r>
              <a:rPr lang="en-US" sz="1300" kern="0" dirty="0">
                <a:solidFill>
                  <a:schemeClr val="bg1"/>
                </a:solidFill>
                <a:latin typeface="Dubai Medium" panose="020B0603030403030204" pitchFamily="34" charset="-78"/>
                <a:ea typeface="MS PGothic"/>
                <a:cs typeface="Dubai Medium" panose="020B0603030403030204" pitchFamily="34" charset="-78"/>
              </a:rPr>
              <a:t>616 </a:t>
            </a:r>
            <a:r>
              <a:rPr lang="en-US" sz="1300" kern="0" dirty="0" smtClean="0">
                <a:solidFill>
                  <a:schemeClr val="bg1"/>
                </a:solidFill>
                <a:latin typeface="Dubai Medium" panose="020B0603030403030204" pitchFamily="34" charset="-78"/>
                <a:ea typeface="MS PGothic"/>
                <a:cs typeface="Dubai Medium" panose="020B0603030403030204" pitchFamily="34" charset="-78"/>
              </a:rPr>
              <a:t>Billion, decreased   </a:t>
            </a:r>
            <a:r>
              <a:rPr lang="en-US" sz="1300" kern="0" dirty="0">
                <a:solidFill>
                  <a:schemeClr val="bg1"/>
                </a:solidFill>
                <a:latin typeface="Dubai Medium" panose="020B0603030403030204" pitchFamily="34" charset="-78"/>
                <a:ea typeface="MS PGothic"/>
                <a:cs typeface="Dubai Medium" panose="020B0603030403030204" pitchFamily="34" charset="-78"/>
              </a:rPr>
              <a:t>-9% YoY </a:t>
            </a:r>
            <a:r>
              <a:rPr lang="en-US" sz="1300" kern="0" dirty="0" smtClean="0">
                <a:solidFill>
                  <a:schemeClr val="bg1"/>
                </a:solidFill>
                <a:latin typeface="Dubai Medium" panose="020B0603030403030204" pitchFamily="34" charset="-78"/>
                <a:ea typeface="MS PGothic"/>
                <a:cs typeface="Dubai Medium" panose="020B0603030403030204" pitchFamily="34" charset="-78"/>
              </a:rPr>
              <a:t>due to Unutilized </a:t>
            </a:r>
            <a:r>
              <a:rPr lang="en-US" sz="1300" kern="0" dirty="0">
                <a:solidFill>
                  <a:schemeClr val="bg1"/>
                </a:solidFill>
                <a:latin typeface="Dubai Medium" panose="020B0603030403030204" pitchFamily="34" charset="-78"/>
                <a:ea typeface="MS PGothic"/>
                <a:cs typeface="Dubai Medium" panose="020B0603030403030204" pitchFamily="34" charset="-78"/>
              </a:rPr>
              <a:t>DTA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2018/2019, which was charged in 2023, resulting in a loss after tax</a:t>
            </a:r>
            <a:endParaRPr lang="en-US" sz="1300" kern="0" dirty="0">
              <a:solidFill>
                <a:schemeClr val="bg1"/>
              </a:solidFill>
              <a:latin typeface="Dubai Medium" panose="020B0603030403030204" pitchFamily="34" charset="-78"/>
              <a:ea typeface="MS PGothic"/>
              <a:cs typeface="Dubai Medium" panose="020B0603030403030204" pitchFamily="34" charset="-78"/>
            </a:endParaRPr>
          </a:p>
        </p:txBody>
      </p:sp>
      <p:cxnSp>
        <p:nvCxnSpPr>
          <p:cNvPr id="31" name="Straight Connector 30"/>
          <p:cNvCxnSpPr/>
          <p:nvPr/>
        </p:nvCxnSpPr>
        <p:spPr>
          <a:xfrm>
            <a:off x="983626" y="6240680"/>
            <a:ext cx="1053963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20A3173-5164-4A7F-90F1-0F2A6D92981D}"/>
              </a:ext>
            </a:extLst>
          </p:cNvPr>
          <p:cNvCxnSpPr>
            <a:cxnSpLocks/>
          </p:cNvCxnSpPr>
          <p:nvPr/>
        </p:nvCxnSpPr>
        <p:spPr bwMode="auto">
          <a:xfrm flipV="1">
            <a:off x="5018204" y="1527357"/>
            <a:ext cx="749155" cy="237596"/>
          </a:xfrm>
          <a:prstGeom prst="line">
            <a:avLst/>
          </a:prstGeom>
          <a:ln w="28575"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20" name="Text Placeholder 2">
            <a:extLst>
              <a:ext uri="{FF2B5EF4-FFF2-40B4-BE49-F238E27FC236}">
                <a16:creationId xmlns:a16="http://schemas.microsoft.com/office/drawing/2014/main" id="{A90E687A-BB77-4A48-BF1C-2602DE753AE4}"/>
              </a:ext>
            </a:extLst>
          </p:cNvPr>
          <p:cNvSpPr>
            <a:spLocks noGrp="1"/>
          </p:cNvSpPr>
          <p:nvPr/>
        </p:nvSpPr>
        <p:spPr bwMode="auto">
          <a:xfrm>
            <a:off x="5149895" y="1506607"/>
            <a:ext cx="485775" cy="234950"/>
          </a:xfrm>
          <a:prstGeom prst="ellipse">
            <a:avLst/>
          </a:prstGeom>
          <a:solidFill>
            <a:schemeClr val="bg1"/>
          </a:solidFill>
          <a:ln w="9525" algn="ctr">
            <a:solidFill>
              <a:schemeClr val="tx1"/>
            </a:solidFill>
          </a:ln>
          <a:effectLst/>
        </p:spPr>
        <p:txBody>
          <a:bodyPr vert="horz" wrap="none" lIns="0" tIns="0" rIns="0" bIns="0" numCol="1" spcCol="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spcBef>
                <a:spcPct val="0"/>
              </a:spcBef>
              <a:spcAft>
                <a:spcPct val="0"/>
              </a:spcAft>
              <a:buNone/>
            </a:pPr>
            <a:r>
              <a:rPr lang="en-US" sz="1200" b="1" dirty="0" smtClean="0"/>
              <a:t>+42%</a:t>
            </a:r>
            <a:endParaRPr lang="en-US" sz="1200" b="1" dirty="0"/>
          </a:p>
        </p:txBody>
      </p:sp>
      <p:cxnSp>
        <p:nvCxnSpPr>
          <p:cNvPr id="21" name="Straight Connector 20">
            <a:extLst>
              <a:ext uri="{FF2B5EF4-FFF2-40B4-BE49-F238E27FC236}">
                <a16:creationId xmlns:a16="http://schemas.microsoft.com/office/drawing/2014/main" id="{C20A3173-5164-4A7F-90F1-0F2A6D92981D}"/>
              </a:ext>
            </a:extLst>
          </p:cNvPr>
          <p:cNvCxnSpPr>
            <a:cxnSpLocks/>
          </p:cNvCxnSpPr>
          <p:nvPr/>
        </p:nvCxnSpPr>
        <p:spPr bwMode="auto">
          <a:xfrm flipV="1">
            <a:off x="5018204" y="3176659"/>
            <a:ext cx="749155" cy="237596"/>
          </a:xfrm>
          <a:prstGeom prst="line">
            <a:avLst/>
          </a:prstGeom>
          <a:ln w="28575" cap="flat" cmpd="sng" algn="ctr">
            <a:solidFill>
              <a:schemeClr val="tx1"/>
            </a:solidFill>
            <a:prstDash val="solid"/>
            <a:miter lim="800000"/>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22" name="Text Placeholder 2">
            <a:extLst>
              <a:ext uri="{FF2B5EF4-FFF2-40B4-BE49-F238E27FC236}">
                <a16:creationId xmlns:a16="http://schemas.microsoft.com/office/drawing/2014/main" id="{A90E687A-BB77-4A48-BF1C-2602DE753AE4}"/>
              </a:ext>
            </a:extLst>
          </p:cNvPr>
          <p:cNvSpPr>
            <a:spLocks noGrp="1"/>
          </p:cNvSpPr>
          <p:nvPr/>
        </p:nvSpPr>
        <p:spPr bwMode="auto">
          <a:xfrm>
            <a:off x="5149895" y="3173401"/>
            <a:ext cx="485775" cy="234950"/>
          </a:xfrm>
          <a:prstGeom prst="ellipse">
            <a:avLst/>
          </a:prstGeom>
          <a:solidFill>
            <a:schemeClr val="bg1"/>
          </a:solidFill>
          <a:ln w="9525" algn="ctr">
            <a:solidFill>
              <a:schemeClr val="tx1"/>
            </a:solidFill>
          </a:ln>
          <a:effectLst/>
        </p:spPr>
        <p:txBody>
          <a:bodyPr vert="horz" wrap="none" lIns="0" tIns="0" rIns="0" bIns="0" numCol="1" spcCol="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spcBef>
                <a:spcPct val="0"/>
              </a:spcBef>
              <a:spcAft>
                <a:spcPct val="0"/>
              </a:spcAft>
              <a:buNone/>
            </a:pPr>
            <a:r>
              <a:rPr lang="en-US" sz="1200" b="1" dirty="0" smtClean="0"/>
              <a:t>+73%</a:t>
            </a:r>
            <a:endParaRPr lang="en-US" sz="1200" b="1" dirty="0"/>
          </a:p>
        </p:txBody>
      </p:sp>
      <p:sp>
        <p:nvSpPr>
          <p:cNvPr id="23" name="TextBox 22">
            <a:extLst>
              <a:ext uri="{FF2B5EF4-FFF2-40B4-BE49-F238E27FC236}">
                <a16:creationId xmlns:a16="http://schemas.microsoft.com/office/drawing/2014/main" id="{894917B8-59FB-4021-B79A-A81538310BEC}"/>
              </a:ext>
            </a:extLst>
          </p:cNvPr>
          <p:cNvSpPr txBox="1">
            <a:spLocks/>
          </p:cNvSpPr>
          <p:nvPr/>
        </p:nvSpPr>
        <p:spPr>
          <a:xfrm>
            <a:off x="951782" y="4457023"/>
            <a:ext cx="6725657"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dirty="0">
                <a:solidFill>
                  <a:schemeClr val="bg1"/>
                </a:solidFill>
                <a:latin typeface="Arial" panose="020B0604020202020204" pitchFamily="34" charset="0"/>
                <a:cs typeface="Arial" panose="020B0604020202020204" pitchFamily="34" charset="0"/>
              </a:rPr>
              <a:t>Equity (in IDR Billion)</a:t>
            </a:r>
          </a:p>
        </p:txBody>
      </p:sp>
      <p:graphicFrame>
        <p:nvGraphicFramePr>
          <p:cNvPr id="24" name="Chart 23"/>
          <p:cNvGraphicFramePr>
            <a:graphicFrameLocks/>
          </p:cNvGraphicFramePr>
          <p:nvPr>
            <p:extLst>
              <p:ext uri="{D42A27DB-BD31-4B8C-83A1-F6EECF244321}">
                <p14:modId xmlns:p14="http://schemas.microsoft.com/office/powerpoint/2010/main" val="2366481439"/>
              </p:ext>
            </p:extLst>
          </p:nvPr>
        </p:nvGraphicFramePr>
        <p:xfrm>
          <a:off x="951783" y="4814825"/>
          <a:ext cx="6725656" cy="1233277"/>
        </p:xfrm>
        <a:graphic>
          <a:graphicData uri="http://schemas.openxmlformats.org/drawingml/2006/chart">
            <c:chart xmlns:c="http://schemas.openxmlformats.org/drawingml/2006/chart" xmlns:r="http://schemas.openxmlformats.org/officeDocument/2006/relationships" r:id="rId5"/>
          </a:graphicData>
        </a:graphic>
      </p:graphicFrame>
      <p:sp>
        <p:nvSpPr>
          <p:cNvPr id="27" name="Text Placeholder 2">
            <a:extLst>
              <a:ext uri="{FF2B5EF4-FFF2-40B4-BE49-F238E27FC236}">
                <a16:creationId xmlns:a16="http://schemas.microsoft.com/office/drawing/2014/main" id="{A90E687A-BB77-4A48-BF1C-2602DE753AE4}"/>
              </a:ext>
            </a:extLst>
          </p:cNvPr>
          <p:cNvSpPr>
            <a:spLocks noGrp="1"/>
          </p:cNvSpPr>
          <p:nvPr/>
        </p:nvSpPr>
        <p:spPr bwMode="auto">
          <a:xfrm>
            <a:off x="5149895" y="4872887"/>
            <a:ext cx="485775" cy="234950"/>
          </a:xfrm>
          <a:prstGeom prst="ellipse">
            <a:avLst/>
          </a:prstGeom>
          <a:solidFill>
            <a:schemeClr val="bg1"/>
          </a:solidFill>
          <a:ln w="9525" algn="ctr">
            <a:solidFill>
              <a:schemeClr val="tx1"/>
            </a:solidFill>
          </a:ln>
          <a:effectLst/>
        </p:spPr>
        <p:txBody>
          <a:bodyPr vert="horz" wrap="none" lIns="0" tIns="0" rIns="0" bIns="0" numCol="1" spcCol="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spcBef>
                <a:spcPct val="0"/>
              </a:spcBef>
              <a:spcAft>
                <a:spcPct val="0"/>
              </a:spcAft>
              <a:buNone/>
            </a:pPr>
            <a:r>
              <a:rPr lang="en-US" sz="1200" b="1" dirty="0" smtClean="0"/>
              <a:t>-</a:t>
            </a:r>
            <a:r>
              <a:rPr lang="en-US" sz="1200" b="1" dirty="0"/>
              <a:t>9</a:t>
            </a:r>
            <a:r>
              <a:rPr lang="en-US" sz="1200" b="1" dirty="0" smtClean="0"/>
              <a:t>%</a:t>
            </a:r>
            <a:endParaRPr lang="en-US" sz="1200" b="1" dirty="0"/>
          </a:p>
        </p:txBody>
      </p:sp>
      <p:graphicFrame>
        <p:nvGraphicFramePr>
          <p:cNvPr id="32" name="Chart 31"/>
          <p:cNvGraphicFramePr>
            <a:graphicFrameLocks/>
          </p:cNvGraphicFramePr>
          <p:nvPr>
            <p:extLst>
              <p:ext uri="{D42A27DB-BD31-4B8C-83A1-F6EECF244321}">
                <p14:modId xmlns:p14="http://schemas.microsoft.com/office/powerpoint/2010/main" val="185868804"/>
              </p:ext>
            </p:extLst>
          </p:nvPr>
        </p:nvGraphicFramePr>
        <p:xfrm>
          <a:off x="945534" y="3063332"/>
          <a:ext cx="6731905" cy="133815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454478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1918455" y="-390310"/>
            <a:ext cx="6223343" cy="781302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42600" y="62534"/>
            <a:ext cx="5544131" cy="707886"/>
          </a:xfrm>
          <a:prstGeom prst="rect">
            <a:avLst/>
          </a:prstGeom>
        </p:spPr>
        <p:txBody>
          <a:bodyPr wrap="square">
            <a:spAutoFit/>
          </a:bodyPr>
          <a:lstStyle/>
          <a:p>
            <a:r>
              <a:rPr lang="en-US" sz="4000" dirty="0" smtClean="0">
                <a:solidFill>
                  <a:schemeClr val="accent4">
                    <a:lumMod val="60000"/>
                    <a:lumOff val="40000"/>
                  </a:schemeClr>
                </a:solidFill>
                <a:latin typeface="Dubai Medium" panose="020B0603030403030204" pitchFamily="34" charset="-78"/>
                <a:cs typeface="Dubai Medium" panose="020B0603030403030204" pitchFamily="34" charset="-78"/>
              </a:rPr>
              <a:t>Public Expose 2024</a:t>
            </a:r>
            <a:endParaRPr lang="id-ID" sz="4000" dirty="0">
              <a:solidFill>
                <a:schemeClr val="accent4">
                  <a:lumMod val="60000"/>
                  <a:lumOff val="40000"/>
                </a:schemeClr>
              </a:solidFill>
              <a:latin typeface="Dubai Medium" panose="020B0603030403030204" pitchFamily="34" charset="-78"/>
              <a:cs typeface="Dubai Medium" panose="020B0603030403030204" pitchFamily="34" charset="-78"/>
            </a:endParaRPr>
          </a:p>
        </p:txBody>
      </p:sp>
      <p:sp>
        <p:nvSpPr>
          <p:cNvPr id="10" name="TextBox 9"/>
          <p:cNvSpPr txBox="1"/>
          <p:nvPr/>
        </p:nvSpPr>
        <p:spPr>
          <a:xfrm>
            <a:off x="239151" y="3190397"/>
            <a:ext cx="3236740" cy="1015663"/>
          </a:xfrm>
          <a:prstGeom prst="rect">
            <a:avLst/>
          </a:prstGeom>
          <a:noFill/>
        </p:spPr>
        <p:txBody>
          <a:bodyPr wrap="square" rtlCol="0">
            <a:spAutoFit/>
          </a:bodyPr>
          <a:lstStyle/>
          <a:p>
            <a:pPr algn="ctr"/>
            <a:r>
              <a:rPr lang="en-US" sz="6000" b="1" dirty="0" smtClean="0">
                <a:solidFill>
                  <a:schemeClr val="bg1"/>
                </a:solidFill>
                <a:latin typeface="Dubai Medium" panose="020B0603030403030204" pitchFamily="34" charset="-78"/>
                <a:cs typeface="Dubai Medium" panose="020B0603030403030204" pitchFamily="34" charset="-78"/>
              </a:rPr>
              <a:t>AGENDA</a:t>
            </a:r>
            <a:endParaRPr lang="en-US" sz="6000" b="1" dirty="0">
              <a:solidFill>
                <a:schemeClr val="bg1"/>
              </a:solidFill>
              <a:latin typeface="Dubai Medium" panose="020B0603030403030204" pitchFamily="34" charset="-78"/>
              <a:cs typeface="Dubai Medium" panose="020B0603030403030204" pitchFamily="34" charset="-78"/>
            </a:endParaRPr>
          </a:p>
        </p:txBody>
      </p:sp>
      <p:sp>
        <p:nvSpPr>
          <p:cNvPr id="11" name="Rounded Rectangle 10"/>
          <p:cNvSpPr/>
          <p:nvPr/>
        </p:nvSpPr>
        <p:spPr>
          <a:xfrm>
            <a:off x="4528540" y="1597100"/>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p:cNvSpPr txBox="1"/>
          <p:nvPr/>
        </p:nvSpPr>
        <p:spPr>
          <a:xfrm>
            <a:off x="4554360" y="1707964"/>
            <a:ext cx="7027971" cy="553998"/>
          </a:xfrm>
          <a:prstGeom prst="rect">
            <a:avLst/>
          </a:prstGeom>
          <a:noFill/>
        </p:spPr>
        <p:txBody>
          <a:bodyPr wrap="square" rtlCol="0">
            <a:spAutoFit/>
          </a:bodyPr>
          <a:lstStyle/>
          <a:p>
            <a:r>
              <a:rPr lang="en-US" sz="3000" b="1">
                <a:solidFill>
                  <a:schemeClr val="bg1"/>
                </a:solidFill>
                <a:latin typeface="Dubai Medium" panose="020B0603030403030204" pitchFamily="34" charset="-78"/>
                <a:cs typeface="Dubai Medium" panose="020B0603030403030204" pitchFamily="34" charset="-78"/>
              </a:rPr>
              <a:t>Company in a Brief</a:t>
            </a:r>
          </a:p>
        </p:txBody>
      </p:sp>
      <p:sp>
        <p:nvSpPr>
          <p:cNvPr id="17" name="Rounded Rectangle 16"/>
          <p:cNvSpPr/>
          <p:nvPr/>
        </p:nvSpPr>
        <p:spPr>
          <a:xfrm>
            <a:off x="4554360" y="2780182"/>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Rounded Rectangle 18"/>
          <p:cNvSpPr/>
          <p:nvPr/>
        </p:nvSpPr>
        <p:spPr>
          <a:xfrm>
            <a:off x="4554360" y="4024036"/>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Rounded Rectangle 20"/>
          <p:cNvSpPr/>
          <p:nvPr/>
        </p:nvSpPr>
        <p:spPr>
          <a:xfrm>
            <a:off x="4554360" y="5207118"/>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24"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Box 24"/>
          <p:cNvSpPr txBox="1"/>
          <p:nvPr/>
        </p:nvSpPr>
        <p:spPr>
          <a:xfrm>
            <a:off x="4580180" y="2878658"/>
            <a:ext cx="7027971" cy="553998"/>
          </a:xfrm>
          <a:prstGeom prst="rect">
            <a:avLst/>
          </a:prstGeom>
          <a:noFill/>
        </p:spPr>
        <p:txBody>
          <a:bodyPr wrap="square" rtlCol="0">
            <a:spAutoFit/>
          </a:bodyPr>
          <a:lstStyle/>
          <a:p>
            <a:r>
              <a:rPr lang="en-US" sz="3000">
                <a:solidFill>
                  <a:schemeClr val="bg1"/>
                </a:solidFill>
                <a:latin typeface="Dubai Medium" panose="020B0603030403030204" pitchFamily="34" charset="-78"/>
                <a:cs typeface="Dubai Medium" panose="020B0603030403030204" pitchFamily="34" charset="-78"/>
              </a:rPr>
              <a:t>Macro &amp; Industry Condition</a:t>
            </a:r>
          </a:p>
        </p:txBody>
      </p:sp>
      <p:sp>
        <p:nvSpPr>
          <p:cNvPr id="18" name="TextBox 17"/>
          <p:cNvSpPr txBox="1"/>
          <p:nvPr/>
        </p:nvSpPr>
        <p:spPr>
          <a:xfrm>
            <a:off x="4580180" y="4122512"/>
            <a:ext cx="7027971" cy="553998"/>
          </a:xfrm>
          <a:prstGeom prst="rect">
            <a:avLst/>
          </a:prstGeom>
          <a:noFill/>
        </p:spPr>
        <p:txBody>
          <a:bodyPr wrap="square" rtlCol="0">
            <a:spAutoFit/>
          </a:bodyPr>
          <a:lstStyle/>
          <a:p>
            <a:r>
              <a:rPr lang="en-US" sz="3000">
                <a:solidFill>
                  <a:schemeClr val="bg1"/>
                </a:solidFill>
                <a:latin typeface="Dubai Medium" panose="020B0603030403030204" pitchFamily="34" charset="-78"/>
                <a:cs typeface="Dubai Medium" panose="020B0603030403030204" pitchFamily="34" charset="-78"/>
              </a:rPr>
              <a:t>Operational &amp; Financial Performance</a:t>
            </a:r>
          </a:p>
        </p:txBody>
      </p:sp>
      <p:sp>
        <p:nvSpPr>
          <p:cNvPr id="20" name="TextBox 19"/>
          <p:cNvSpPr txBox="1"/>
          <p:nvPr/>
        </p:nvSpPr>
        <p:spPr>
          <a:xfrm>
            <a:off x="4601625" y="5267890"/>
            <a:ext cx="7027971" cy="677108"/>
          </a:xfrm>
          <a:prstGeom prst="rect">
            <a:avLst/>
          </a:prstGeom>
          <a:noFill/>
        </p:spPr>
        <p:txBody>
          <a:bodyPr wrap="square" rtlCol="0">
            <a:spAutoFit/>
          </a:bodyPr>
          <a:lstStyle/>
          <a:p>
            <a:r>
              <a:rPr lang="en-US" sz="3800" b="1" dirty="0">
                <a:solidFill>
                  <a:schemeClr val="accent4">
                    <a:lumMod val="60000"/>
                    <a:lumOff val="40000"/>
                  </a:schemeClr>
                </a:solidFill>
                <a:latin typeface="Dubai Medium" panose="020B0603030403030204" pitchFamily="34" charset="-78"/>
                <a:cs typeface="Dubai Medium" panose="020B0603030403030204" pitchFamily="34" charset="-78"/>
              </a:rPr>
              <a:t>Strategy </a:t>
            </a:r>
            <a:r>
              <a:rPr lang="en-US" sz="3800" b="1" dirty="0" smtClean="0">
                <a:solidFill>
                  <a:schemeClr val="accent4">
                    <a:lumMod val="60000"/>
                    <a:lumOff val="40000"/>
                  </a:schemeClr>
                </a:solidFill>
                <a:latin typeface="Dubai Medium" panose="020B0603030403030204" pitchFamily="34" charset="-78"/>
                <a:cs typeface="Dubai Medium" panose="020B0603030403030204" pitchFamily="34" charset="-78"/>
              </a:rPr>
              <a:t>2024</a:t>
            </a:r>
            <a:endParaRPr lang="en-US" sz="3800" b="1" dirty="0">
              <a:solidFill>
                <a:schemeClr val="accent4">
                  <a:lumMod val="60000"/>
                  <a:lumOff val="40000"/>
                </a:schemeClr>
              </a:solidFill>
              <a:latin typeface="Dubai Medium" panose="020B0603030403030204" pitchFamily="34" charset="-78"/>
              <a:cs typeface="Dubai Medium" panose="020B0603030403030204" pitchFamily="34" charset="-78"/>
            </a:endParaRPr>
          </a:p>
        </p:txBody>
      </p:sp>
    </p:spTree>
    <p:extLst>
      <p:ext uri="{BB962C8B-B14F-4D97-AF65-F5344CB8AC3E}">
        <p14:creationId xmlns:p14="http://schemas.microsoft.com/office/powerpoint/2010/main" val="3790651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dirty="0" smtClean="0">
                <a:solidFill>
                  <a:schemeClr val="accent4">
                    <a:lumMod val="60000"/>
                    <a:lumOff val="40000"/>
                  </a:schemeClr>
                </a:solidFill>
                <a:latin typeface="Dubai Medium" panose="020B0603030403030204" pitchFamily="34" charset="-78"/>
                <a:cs typeface="Dubai Medium" panose="020B0603030403030204" pitchFamily="34" charset="-78"/>
              </a:rPr>
              <a:t>Strategy 2024</a:t>
            </a: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i="0" u="none" strike="noStrike" cap="none" smtClean="0">
                <a:solidFill>
                  <a:schemeClr val="bg1"/>
                </a:solidFill>
                <a:latin typeface="Dubai Medium" panose="020B0603030403030204" pitchFamily="34" charset="-78"/>
                <a:ea typeface="Arial"/>
                <a:cs typeface="Dubai Medium" panose="020B0603030403030204" pitchFamily="34" charset="-78"/>
                <a:sym typeface="Arial"/>
              </a:rPr>
              <a:t>14</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sp>
        <p:nvSpPr>
          <p:cNvPr id="20" name="TextBox 19">
            <a:extLst>
              <a:ext uri="{FF2B5EF4-FFF2-40B4-BE49-F238E27FC236}">
                <a16:creationId xmlns:a16="http://schemas.microsoft.com/office/drawing/2014/main" id="{DCECF369-A131-C34F-ACB5-586E46D53137}"/>
              </a:ext>
            </a:extLst>
          </p:cNvPr>
          <p:cNvSpPr txBox="1"/>
          <p:nvPr/>
        </p:nvSpPr>
        <p:spPr>
          <a:xfrm>
            <a:off x="1241118" y="1244015"/>
            <a:ext cx="10209354" cy="830997"/>
          </a:xfrm>
          <a:prstGeom prst="rect">
            <a:avLst/>
          </a:prstGeom>
          <a:noFill/>
        </p:spPr>
        <p:txBody>
          <a:bodyPr wrap="square" rtlCol="0">
            <a:spAutoFit/>
          </a:bodyPr>
          <a:lstStyle/>
          <a:p>
            <a:pPr lvl="0" algn="just">
              <a:defRPr/>
            </a:pPr>
            <a:r>
              <a:rPr lang="en-US" sz="2400" b="1" kern="0">
                <a:latin typeface="Dubai Medium" panose="020B0603030403030204" pitchFamily="34" charset="-78"/>
                <a:cs typeface="Dubai Medium" panose="020B0603030403030204" pitchFamily="34" charset="-78"/>
              </a:rPr>
              <a:t>Development and strengthening of Factoring Products and Asset-Based Financing (ABF) Products.</a:t>
            </a:r>
            <a:endParaRPr lang="en-US" sz="2400" b="1" kern="0" smtClean="0">
              <a:latin typeface="Dubai Medium" panose="020B0603030403030204" pitchFamily="34" charset="-78"/>
              <a:cs typeface="Dubai Medium" panose="020B0603030403030204" pitchFamily="34" charset="-78"/>
            </a:endParaRPr>
          </a:p>
        </p:txBody>
      </p:sp>
      <p:sp>
        <p:nvSpPr>
          <p:cNvPr id="21" name="Rectangle 20"/>
          <p:cNvSpPr/>
          <p:nvPr/>
        </p:nvSpPr>
        <p:spPr>
          <a:xfrm>
            <a:off x="632215" y="1366712"/>
            <a:ext cx="457200" cy="457200"/>
          </a:xfrm>
          <a:prstGeom prst="rect">
            <a:avLst/>
          </a:prstGeom>
          <a:solidFill>
            <a:srgbClr val="00206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Dubai Medium" panose="020B0603030403030204" pitchFamily="34" charset="-78"/>
                <a:cs typeface="Dubai Medium" panose="020B0603030403030204" pitchFamily="34" charset="-78"/>
              </a:rPr>
              <a:t>1</a:t>
            </a:r>
            <a:endParaRPr lang="en-US" dirty="0">
              <a:latin typeface="Dubai Medium" panose="020B0603030403030204" pitchFamily="34" charset="-78"/>
              <a:cs typeface="Dubai Medium" panose="020B0603030403030204" pitchFamily="34" charset="-78"/>
            </a:endParaRPr>
          </a:p>
        </p:txBody>
      </p:sp>
      <p:sp>
        <p:nvSpPr>
          <p:cNvPr id="22" name="Rectangle 21"/>
          <p:cNvSpPr/>
          <p:nvPr/>
        </p:nvSpPr>
        <p:spPr>
          <a:xfrm>
            <a:off x="632215" y="2378902"/>
            <a:ext cx="457200" cy="457200"/>
          </a:xfrm>
          <a:prstGeom prst="rect">
            <a:avLst/>
          </a:prstGeom>
          <a:solidFill>
            <a:srgbClr val="00206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Dubai Medium" panose="020B0603030403030204" pitchFamily="34" charset="-78"/>
                <a:cs typeface="Dubai Medium" panose="020B0603030403030204" pitchFamily="34" charset="-78"/>
              </a:rPr>
              <a:t>2</a:t>
            </a:r>
          </a:p>
        </p:txBody>
      </p:sp>
      <p:sp>
        <p:nvSpPr>
          <p:cNvPr id="23" name="Rectangle 22"/>
          <p:cNvSpPr/>
          <p:nvPr/>
        </p:nvSpPr>
        <p:spPr>
          <a:xfrm>
            <a:off x="632215" y="3408126"/>
            <a:ext cx="457200" cy="457200"/>
          </a:xfrm>
          <a:prstGeom prst="rect">
            <a:avLst/>
          </a:prstGeom>
          <a:solidFill>
            <a:srgbClr val="00206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Dubai Medium" panose="020B0603030403030204" pitchFamily="34" charset="-78"/>
                <a:cs typeface="Dubai Medium" panose="020B0603030403030204" pitchFamily="34" charset="-78"/>
              </a:rPr>
              <a:t>3</a:t>
            </a:r>
          </a:p>
        </p:txBody>
      </p:sp>
      <p:sp>
        <p:nvSpPr>
          <p:cNvPr id="24" name="Rectangle 23"/>
          <p:cNvSpPr/>
          <p:nvPr/>
        </p:nvSpPr>
        <p:spPr>
          <a:xfrm>
            <a:off x="632215" y="4458977"/>
            <a:ext cx="457200" cy="457200"/>
          </a:xfrm>
          <a:prstGeom prst="rect">
            <a:avLst/>
          </a:prstGeom>
          <a:solidFill>
            <a:srgbClr val="00206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Dubai Medium" panose="020B0603030403030204" pitchFamily="34" charset="-78"/>
                <a:cs typeface="Dubai Medium" panose="020B0603030403030204" pitchFamily="34" charset="-78"/>
              </a:rPr>
              <a:t>4</a:t>
            </a:r>
          </a:p>
        </p:txBody>
      </p:sp>
      <p:sp>
        <p:nvSpPr>
          <p:cNvPr id="25" name="Rectangle 24"/>
          <p:cNvSpPr/>
          <p:nvPr/>
        </p:nvSpPr>
        <p:spPr>
          <a:xfrm>
            <a:off x="632215" y="5460972"/>
            <a:ext cx="457200" cy="443366"/>
          </a:xfrm>
          <a:prstGeom prst="rect">
            <a:avLst/>
          </a:prstGeom>
          <a:solidFill>
            <a:srgbClr val="00206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Dubai Medium" panose="020B0603030403030204" pitchFamily="34" charset="-78"/>
                <a:cs typeface="Dubai Medium" panose="020B0603030403030204" pitchFamily="34" charset="-78"/>
              </a:rPr>
              <a:t>5</a:t>
            </a:r>
          </a:p>
        </p:txBody>
      </p:sp>
      <p:sp>
        <p:nvSpPr>
          <p:cNvPr id="26" name="TextBox 25">
            <a:extLst>
              <a:ext uri="{FF2B5EF4-FFF2-40B4-BE49-F238E27FC236}">
                <a16:creationId xmlns:a16="http://schemas.microsoft.com/office/drawing/2014/main" id="{DCECF369-A131-C34F-ACB5-586E46D53137}"/>
              </a:ext>
            </a:extLst>
          </p:cNvPr>
          <p:cNvSpPr txBox="1"/>
          <p:nvPr/>
        </p:nvSpPr>
        <p:spPr>
          <a:xfrm>
            <a:off x="1241118" y="2272436"/>
            <a:ext cx="10209354" cy="830997"/>
          </a:xfrm>
          <a:prstGeom prst="rect">
            <a:avLst/>
          </a:prstGeom>
          <a:noFill/>
        </p:spPr>
        <p:txBody>
          <a:bodyPr wrap="square" rtlCol="0">
            <a:spAutoFit/>
          </a:bodyPr>
          <a:lstStyle/>
          <a:p>
            <a:pPr lvl="0" algn="just">
              <a:defRPr/>
            </a:pPr>
            <a:r>
              <a:rPr lang="en-US" sz="2400" b="1" kern="0">
                <a:latin typeface="Dubai Medium" panose="020B0603030403030204" pitchFamily="34" charset="-78"/>
                <a:cs typeface="Dubai Medium" panose="020B0603030403030204" pitchFamily="34" charset="-78"/>
              </a:rPr>
              <a:t>Opening a Point of Sales to expand market share in Factoring and ABF Financing products</a:t>
            </a:r>
            <a:endParaRPr lang="en-US" sz="2400" b="1" i="1" kern="0" smtClean="0">
              <a:latin typeface="Dubai Medium" panose="020B0603030403030204" pitchFamily="34" charset="-78"/>
              <a:cs typeface="Dubai Medium" panose="020B0603030403030204" pitchFamily="34" charset="-78"/>
            </a:endParaRPr>
          </a:p>
        </p:txBody>
      </p:sp>
      <p:sp>
        <p:nvSpPr>
          <p:cNvPr id="27" name="TextBox 26">
            <a:extLst>
              <a:ext uri="{FF2B5EF4-FFF2-40B4-BE49-F238E27FC236}">
                <a16:creationId xmlns:a16="http://schemas.microsoft.com/office/drawing/2014/main" id="{DCECF369-A131-C34F-ACB5-586E46D53137}"/>
              </a:ext>
            </a:extLst>
          </p:cNvPr>
          <p:cNvSpPr txBox="1"/>
          <p:nvPr/>
        </p:nvSpPr>
        <p:spPr>
          <a:xfrm>
            <a:off x="1241118" y="3265161"/>
            <a:ext cx="10209354" cy="830997"/>
          </a:xfrm>
          <a:prstGeom prst="rect">
            <a:avLst/>
          </a:prstGeom>
          <a:noFill/>
        </p:spPr>
        <p:txBody>
          <a:bodyPr wrap="square" rtlCol="0">
            <a:spAutoFit/>
          </a:bodyPr>
          <a:lstStyle/>
          <a:p>
            <a:pPr lvl="0" algn="just">
              <a:defRPr/>
            </a:pPr>
            <a:r>
              <a:rPr lang="en-US" sz="2400" b="1" kern="0" smtClean="0">
                <a:latin typeface="Dubai Medium" panose="020B0603030403030204" pitchFamily="34" charset="-78"/>
                <a:cs typeface="Dubai Medium" panose="020B0603030403030204" pitchFamily="34" charset="-78"/>
              </a:rPr>
              <a:t>Implementing </a:t>
            </a:r>
            <a:r>
              <a:rPr lang="en-US" sz="2400" b="1" kern="0">
                <a:latin typeface="Dubai Medium" panose="020B0603030403030204" pitchFamily="34" charset="-78"/>
                <a:cs typeface="Dubai Medium" panose="020B0603030403030204" pitchFamily="34" charset="-78"/>
              </a:rPr>
              <a:t>a focus on Dealer Approach and Key Account Approach for ABF products.</a:t>
            </a:r>
            <a:endParaRPr lang="en-US" sz="2400" b="1" kern="0" smtClean="0">
              <a:latin typeface="Dubai Medium" panose="020B0603030403030204" pitchFamily="34" charset="-78"/>
              <a:cs typeface="Dubai Medium" panose="020B0603030403030204" pitchFamily="34" charset="-78"/>
            </a:endParaRPr>
          </a:p>
        </p:txBody>
      </p:sp>
      <p:sp>
        <p:nvSpPr>
          <p:cNvPr id="28" name="TextBox 27">
            <a:extLst>
              <a:ext uri="{FF2B5EF4-FFF2-40B4-BE49-F238E27FC236}">
                <a16:creationId xmlns:a16="http://schemas.microsoft.com/office/drawing/2014/main" id="{DCECF369-A131-C34F-ACB5-586E46D53137}"/>
              </a:ext>
            </a:extLst>
          </p:cNvPr>
          <p:cNvSpPr txBox="1"/>
          <p:nvPr/>
        </p:nvSpPr>
        <p:spPr>
          <a:xfrm>
            <a:off x="1241118" y="4290975"/>
            <a:ext cx="10209354" cy="830997"/>
          </a:xfrm>
          <a:prstGeom prst="rect">
            <a:avLst/>
          </a:prstGeom>
          <a:noFill/>
        </p:spPr>
        <p:txBody>
          <a:bodyPr wrap="square" rtlCol="0">
            <a:spAutoFit/>
          </a:bodyPr>
          <a:lstStyle/>
          <a:p>
            <a:pPr lvl="0" algn="just">
              <a:defRPr/>
            </a:pPr>
            <a:r>
              <a:rPr lang="en-US" sz="2400" b="1" kern="0" smtClean="0">
                <a:latin typeface="Dubai Medium" panose="020B0603030403030204" pitchFamily="34" charset="-78"/>
                <a:cs typeface="Dubai Medium" panose="020B0603030403030204" pitchFamily="34" charset="-78"/>
              </a:rPr>
              <a:t>Implementing </a:t>
            </a:r>
            <a:r>
              <a:rPr lang="en-US" sz="2400" b="1" kern="0">
                <a:latin typeface="Dubai Medium" panose="020B0603030403030204" pitchFamily="34" charset="-78"/>
                <a:cs typeface="Dubai Medium" panose="020B0603030403030204" pitchFamily="34" charset="-78"/>
              </a:rPr>
              <a:t>a focus on Anchor-Based Relationship, Vendor-Based Relationship, and Working Capital Facility for Factoring products.</a:t>
            </a:r>
            <a:endParaRPr lang="en-US" sz="2400" b="1" kern="0" smtClean="0">
              <a:latin typeface="Dubai Medium" panose="020B0603030403030204" pitchFamily="34" charset="-78"/>
              <a:cs typeface="Dubai Medium" panose="020B0603030403030204" pitchFamily="34" charset="-78"/>
            </a:endParaRPr>
          </a:p>
        </p:txBody>
      </p:sp>
      <p:sp>
        <p:nvSpPr>
          <p:cNvPr id="29" name="TextBox 28">
            <a:extLst>
              <a:ext uri="{FF2B5EF4-FFF2-40B4-BE49-F238E27FC236}">
                <a16:creationId xmlns:a16="http://schemas.microsoft.com/office/drawing/2014/main" id="{DCECF369-A131-C34F-ACB5-586E46D53137}"/>
              </a:ext>
            </a:extLst>
          </p:cNvPr>
          <p:cNvSpPr txBox="1"/>
          <p:nvPr/>
        </p:nvSpPr>
        <p:spPr>
          <a:xfrm>
            <a:off x="1241118" y="5355903"/>
            <a:ext cx="10209354" cy="830997"/>
          </a:xfrm>
          <a:prstGeom prst="rect">
            <a:avLst/>
          </a:prstGeom>
          <a:noFill/>
        </p:spPr>
        <p:txBody>
          <a:bodyPr wrap="square" rtlCol="0">
            <a:spAutoFit/>
          </a:bodyPr>
          <a:lstStyle/>
          <a:p>
            <a:pPr lvl="0">
              <a:defRPr/>
            </a:pPr>
            <a:r>
              <a:rPr lang="en-US" sz="2400" b="1" kern="0">
                <a:latin typeface="Dubai Medium" panose="020B0603030403030204" pitchFamily="34" charset="-78"/>
                <a:cs typeface="Dubai Medium" panose="020B0603030403030204" pitchFamily="34" charset="-78"/>
              </a:rPr>
              <a:t>Expanding access to funding from banks (domestic &amp; foreign) with competitive interest</a:t>
            </a:r>
            <a:endParaRPr lang="en-US" sz="2400" b="1" kern="0" smtClean="0">
              <a:latin typeface="Dubai Medium" panose="020B0603030403030204" pitchFamily="34" charset="-78"/>
              <a:cs typeface="Dubai Medium" panose="020B0603030403030204" pitchFamily="34" charset="-78"/>
            </a:endParaRPr>
          </a:p>
        </p:txBody>
      </p:sp>
    </p:spTree>
    <p:extLst>
      <p:ext uri="{BB962C8B-B14F-4D97-AF65-F5344CB8AC3E}">
        <p14:creationId xmlns:p14="http://schemas.microsoft.com/office/powerpoint/2010/main" val="162589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lh5.googleusercontent.com/Gp2pvNQPgwb-bgJZbzsLR4w676up44A4KMbvXs9Lr7Gk8z4EWo3EsKFNK4sD1937p2mZ5nkU8vij57KfDnphnPiYGmm8F_FHjrvmt-WWGLWWfuorZ2NSYl2_ep4xzrN7ZnZkP1S-qTxGlJw=s2048"/>
          <p:cNvPicPr>
            <a:picLocks noChangeAspect="1" noChangeArrowheads="1"/>
          </p:cNvPicPr>
          <p:nvPr/>
        </p:nvPicPr>
        <p:blipFill rotWithShape="1">
          <a:blip r:embed="rId2">
            <a:duotone>
              <a:prstClr val="black"/>
              <a:schemeClr val="accent1">
                <a:tint val="45000"/>
                <a:satMod val="400000"/>
              </a:schemeClr>
            </a:duotone>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l="40011"/>
          <a:stretch/>
        </p:blipFill>
        <p:spPr bwMode="auto">
          <a:xfrm rot="5400000">
            <a:off x="2667000" y="-2667000"/>
            <a:ext cx="6858000" cy="12192003"/>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1269242" y="1"/>
            <a:ext cx="15266596" cy="5936775"/>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026" name="Picture 2" descr="https://lh4.googleusercontent.com/K2XmGSVszNNOg-yJ2iSbw6uJozo2vij749wNstKUlM48PxZuxpvz4ciBck_BfgiK6_ovRhU20nwRVQlfsXn1_LP6Y2NARpJPU3EF6PPp4C8S2gSvKcB8sPHHHzsJhLg3U0LPgTb-NGSDaGQ=s2048"/>
          <p:cNvPicPr>
            <a:picLocks noChangeAspect="1" noChangeArrowheads="1"/>
          </p:cNvPicPr>
          <p:nvPr/>
        </p:nvPicPr>
        <p:blipFill>
          <a:blip r:embed="rId4">
            <a:biLevel thresh="25000"/>
            <a:extLst>
              <a:ext uri="{28A0092B-C50C-407E-A947-70E740481C1C}">
                <a14:useLocalDpi xmlns:a14="http://schemas.microsoft.com/office/drawing/2010/main" val="0"/>
              </a:ext>
            </a:extLst>
          </a:blip>
          <a:srcRect/>
          <a:stretch>
            <a:fillRect/>
          </a:stretch>
        </p:blipFill>
        <p:spPr bwMode="auto">
          <a:xfrm>
            <a:off x="3891074" y="0"/>
            <a:ext cx="4210051" cy="318135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2879" y="275362"/>
            <a:ext cx="1946440" cy="14391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712172" y="3284035"/>
            <a:ext cx="4730141" cy="1092607"/>
          </a:xfrm>
          <a:prstGeom prst="rect">
            <a:avLst/>
          </a:prstGeom>
        </p:spPr>
        <p:txBody>
          <a:bodyPr wrap="none">
            <a:spAutoFit/>
          </a:bodyPr>
          <a:lstStyle/>
          <a:p>
            <a:r>
              <a:rPr lang="en-US" sz="6500">
                <a:solidFill>
                  <a:schemeClr val="bg1"/>
                </a:solidFill>
                <a:latin typeface="Dubai Medium" panose="020B0603030403030204" pitchFamily="34" charset="-78"/>
                <a:cs typeface="Dubai Medium" panose="020B0603030403030204" pitchFamily="34" charset="-78"/>
              </a:rPr>
              <a:t>THANK YOU</a:t>
            </a:r>
            <a:endParaRPr lang="id-ID" sz="6500">
              <a:latin typeface="Dubai Medium" panose="020B0603030403030204" pitchFamily="34" charset="-78"/>
              <a:cs typeface="Dubai Medium" panose="020B0603030403030204" pitchFamily="34" charset="-78"/>
            </a:endParaRPr>
          </a:p>
        </p:txBody>
      </p:sp>
      <p:sp>
        <p:nvSpPr>
          <p:cNvPr id="13" name="Subtitle 2"/>
          <p:cNvSpPr>
            <a:spLocks noGrp="1"/>
          </p:cNvSpPr>
          <p:nvPr>
            <p:ph type="subTitle" idx="1"/>
          </p:nvPr>
        </p:nvSpPr>
        <p:spPr>
          <a:xfrm>
            <a:off x="815926" y="4503357"/>
            <a:ext cx="10522634" cy="1405456"/>
          </a:xfrm>
        </p:spPr>
        <p:txBody>
          <a:bodyPr>
            <a:normAutofit/>
          </a:bodyPr>
          <a:lstStyle/>
          <a:p>
            <a:r>
              <a:rPr lang="en-US" sz="2000" dirty="0" smtClean="0">
                <a:solidFill>
                  <a:schemeClr val="bg1"/>
                </a:solidFill>
                <a:latin typeface="Dubai Medium" panose="020B0603030403030204" pitchFamily="34" charset="-78"/>
                <a:cs typeface="Dubai Medium" panose="020B0603030403030204" pitchFamily="34" charset="-78"/>
              </a:rPr>
              <a:t>PT </a:t>
            </a:r>
            <a:r>
              <a:rPr lang="en-US" sz="2000" dirty="0" err="1" smtClean="0">
                <a:solidFill>
                  <a:schemeClr val="bg1"/>
                </a:solidFill>
                <a:latin typeface="Dubai Medium" panose="020B0603030403030204" pitchFamily="34" charset="-78"/>
                <a:cs typeface="Dubai Medium" panose="020B0603030403030204" pitchFamily="34" charset="-78"/>
              </a:rPr>
              <a:t>Radana</a:t>
            </a:r>
            <a:r>
              <a:rPr lang="en-US" sz="2000" dirty="0" smtClean="0">
                <a:solidFill>
                  <a:schemeClr val="bg1"/>
                </a:solidFill>
                <a:latin typeface="Dubai Medium" panose="020B0603030403030204" pitchFamily="34" charset="-78"/>
                <a:cs typeface="Dubai Medium" panose="020B0603030403030204" pitchFamily="34" charset="-78"/>
              </a:rPr>
              <a:t> </a:t>
            </a:r>
            <a:r>
              <a:rPr lang="en-US" sz="2000" dirty="0" err="1" smtClean="0">
                <a:solidFill>
                  <a:schemeClr val="bg1"/>
                </a:solidFill>
                <a:latin typeface="Dubai Medium" panose="020B0603030403030204" pitchFamily="34" charset="-78"/>
                <a:cs typeface="Dubai Medium" panose="020B0603030403030204" pitchFamily="34" charset="-78"/>
              </a:rPr>
              <a:t>Bhaskara</a:t>
            </a:r>
            <a:r>
              <a:rPr lang="en-US" sz="2000" dirty="0" smtClean="0">
                <a:solidFill>
                  <a:schemeClr val="bg1"/>
                </a:solidFill>
                <a:latin typeface="Dubai Medium" panose="020B0603030403030204" pitchFamily="34" charset="-78"/>
                <a:cs typeface="Dubai Medium" panose="020B0603030403030204" pitchFamily="34" charset="-78"/>
              </a:rPr>
              <a:t> Finance </a:t>
            </a:r>
            <a:r>
              <a:rPr lang="en-US" sz="2000" dirty="0" err="1" smtClean="0">
                <a:solidFill>
                  <a:schemeClr val="bg1"/>
                </a:solidFill>
                <a:latin typeface="Dubai Medium" panose="020B0603030403030204" pitchFamily="34" charset="-78"/>
                <a:cs typeface="Dubai Medium" panose="020B0603030403030204" pitchFamily="34" charset="-78"/>
              </a:rPr>
              <a:t>Tbk</a:t>
            </a:r>
            <a:endParaRPr lang="en-US" sz="2000" dirty="0" smtClean="0">
              <a:solidFill>
                <a:schemeClr val="bg1"/>
              </a:solidFill>
              <a:latin typeface="Dubai Medium" panose="020B0603030403030204" pitchFamily="34" charset="-78"/>
              <a:cs typeface="Dubai Medium" panose="020B0603030403030204" pitchFamily="34" charset="-78"/>
            </a:endParaRPr>
          </a:p>
          <a:p>
            <a:r>
              <a:rPr lang="en-US" sz="2000" dirty="0" smtClean="0">
                <a:solidFill>
                  <a:schemeClr val="bg1"/>
                </a:solidFill>
                <a:latin typeface="Dubai Medium" panose="020B0603030403030204" pitchFamily="34" charset="-78"/>
                <a:cs typeface="Dubai Medium" panose="020B0603030403030204" pitchFamily="34" charset="-78"/>
              </a:rPr>
              <a:t>CIBIS Nine Building Jl. TB </a:t>
            </a:r>
            <a:r>
              <a:rPr lang="en-US" sz="2000" dirty="0" err="1" smtClean="0">
                <a:solidFill>
                  <a:schemeClr val="bg1"/>
                </a:solidFill>
                <a:latin typeface="Dubai Medium" panose="020B0603030403030204" pitchFamily="34" charset="-78"/>
                <a:cs typeface="Dubai Medium" panose="020B0603030403030204" pitchFamily="34" charset="-78"/>
              </a:rPr>
              <a:t>Simatupang</a:t>
            </a:r>
            <a:r>
              <a:rPr lang="en-US" sz="2000" dirty="0" smtClean="0">
                <a:solidFill>
                  <a:schemeClr val="bg1"/>
                </a:solidFill>
                <a:latin typeface="Dubai Medium" panose="020B0603030403030204" pitchFamily="34" charset="-78"/>
                <a:cs typeface="Dubai Medium" panose="020B0603030403030204" pitchFamily="34" charset="-78"/>
              </a:rPr>
              <a:t> No.02., RT.1/RW.5, </a:t>
            </a:r>
            <a:r>
              <a:rPr lang="en-US" sz="2000" dirty="0" err="1" smtClean="0">
                <a:solidFill>
                  <a:schemeClr val="bg1"/>
                </a:solidFill>
                <a:latin typeface="Dubai Medium" panose="020B0603030403030204" pitchFamily="34" charset="-78"/>
                <a:cs typeface="Dubai Medium" panose="020B0603030403030204" pitchFamily="34" charset="-78"/>
              </a:rPr>
              <a:t>Cilandak</a:t>
            </a:r>
            <a:r>
              <a:rPr lang="en-US" sz="2000" dirty="0" smtClean="0">
                <a:solidFill>
                  <a:schemeClr val="bg1"/>
                </a:solidFill>
                <a:latin typeface="Dubai Medium" panose="020B0603030403030204" pitchFamily="34" charset="-78"/>
                <a:cs typeface="Dubai Medium" panose="020B0603030403030204" pitchFamily="34" charset="-78"/>
              </a:rPr>
              <a:t> </a:t>
            </a:r>
            <a:r>
              <a:rPr lang="en-US" sz="2000" dirty="0" err="1" smtClean="0">
                <a:solidFill>
                  <a:schemeClr val="bg1"/>
                </a:solidFill>
                <a:latin typeface="Dubai Medium" panose="020B0603030403030204" pitchFamily="34" charset="-78"/>
                <a:cs typeface="Dubai Medium" panose="020B0603030403030204" pitchFamily="34" charset="-78"/>
              </a:rPr>
              <a:t>Timur</a:t>
            </a:r>
            <a:r>
              <a:rPr lang="en-US" sz="2000" dirty="0" smtClean="0">
                <a:solidFill>
                  <a:schemeClr val="bg1"/>
                </a:solidFill>
                <a:latin typeface="Dubai Medium" panose="020B0603030403030204" pitchFamily="34" charset="-78"/>
                <a:cs typeface="Dubai Medium" panose="020B0603030403030204" pitchFamily="34" charset="-78"/>
              </a:rPr>
              <a:t>, </a:t>
            </a:r>
            <a:r>
              <a:rPr lang="en-US" sz="2000" dirty="0" err="1" smtClean="0">
                <a:solidFill>
                  <a:schemeClr val="bg1"/>
                </a:solidFill>
                <a:latin typeface="Dubai Medium" panose="020B0603030403030204" pitchFamily="34" charset="-78"/>
                <a:cs typeface="Dubai Medium" panose="020B0603030403030204" pitchFamily="34" charset="-78"/>
              </a:rPr>
              <a:t>Kec</a:t>
            </a:r>
            <a:r>
              <a:rPr lang="en-US" sz="2000" dirty="0" smtClean="0">
                <a:solidFill>
                  <a:schemeClr val="bg1"/>
                </a:solidFill>
                <a:latin typeface="Dubai Medium" panose="020B0603030403030204" pitchFamily="34" charset="-78"/>
                <a:cs typeface="Dubai Medium" panose="020B0603030403030204" pitchFamily="34" charset="-78"/>
              </a:rPr>
              <a:t>. Ps. </a:t>
            </a:r>
            <a:r>
              <a:rPr lang="en-US" sz="2000" dirty="0" err="1" smtClean="0">
                <a:solidFill>
                  <a:schemeClr val="bg1"/>
                </a:solidFill>
                <a:latin typeface="Dubai Medium" panose="020B0603030403030204" pitchFamily="34" charset="-78"/>
                <a:cs typeface="Dubai Medium" panose="020B0603030403030204" pitchFamily="34" charset="-78"/>
              </a:rPr>
              <a:t>Minggu</a:t>
            </a:r>
            <a:endParaRPr lang="en-US" sz="2000" dirty="0" smtClean="0">
              <a:solidFill>
                <a:schemeClr val="bg1"/>
              </a:solidFill>
              <a:latin typeface="Dubai Medium" panose="020B0603030403030204" pitchFamily="34" charset="-78"/>
              <a:cs typeface="Dubai Medium" panose="020B0603030403030204" pitchFamily="34" charset="-78"/>
            </a:endParaRPr>
          </a:p>
          <a:p>
            <a:r>
              <a:rPr lang="en-US" sz="2000" dirty="0" smtClean="0">
                <a:solidFill>
                  <a:schemeClr val="bg1"/>
                </a:solidFill>
                <a:latin typeface="Dubai Medium" panose="020B0603030403030204" pitchFamily="34" charset="-78"/>
                <a:cs typeface="Dubai Medium" panose="020B0603030403030204" pitchFamily="34" charset="-78"/>
              </a:rPr>
              <a:t>Kota Jakarta Selatan, Daerah </a:t>
            </a:r>
            <a:r>
              <a:rPr lang="en-US" sz="2000" dirty="0" err="1" smtClean="0">
                <a:solidFill>
                  <a:schemeClr val="bg1"/>
                </a:solidFill>
                <a:latin typeface="Dubai Medium" panose="020B0603030403030204" pitchFamily="34" charset="-78"/>
                <a:cs typeface="Dubai Medium" panose="020B0603030403030204" pitchFamily="34" charset="-78"/>
              </a:rPr>
              <a:t>Khusus</a:t>
            </a:r>
            <a:r>
              <a:rPr lang="en-US" sz="2000" dirty="0" smtClean="0">
                <a:solidFill>
                  <a:schemeClr val="bg1"/>
                </a:solidFill>
                <a:latin typeface="Dubai Medium" panose="020B0603030403030204" pitchFamily="34" charset="-78"/>
                <a:cs typeface="Dubai Medium" panose="020B0603030403030204" pitchFamily="34" charset="-78"/>
              </a:rPr>
              <a:t> </a:t>
            </a:r>
            <a:r>
              <a:rPr lang="en-US" sz="2000" dirty="0" err="1" smtClean="0">
                <a:solidFill>
                  <a:schemeClr val="bg1"/>
                </a:solidFill>
                <a:latin typeface="Dubai Medium" panose="020B0603030403030204" pitchFamily="34" charset="-78"/>
                <a:cs typeface="Dubai Medium" panose="020B0603030403030204" pitchFamily="34" charset="-78"/>
              </a:rPr>
              <a:t>Ibukota</a:t>
            </a:r>
            <a:r>
              <a:rPr lang="en-US" sz="2000" dirty="0" smtClean="0">
                <a:solidFill>
                  <a:schemeClr val="bg1"/>
                </a:solidFill>
                <a:latin typeface="Dubai Medium" panose="020B0603030403030204" pitchFamily="34" charset="-78"/>
                <a:cs typeface="Dubai Medium" panose="020B0603030403030204" pitchFamily="34" charset="-78"/>
              </a:rPr>
              <a:t> Jakarta 12560</a:t>
            </a:r>
            <a:endParaRPr lang="en-US" sz="2000" dirty="0">
              <a:solidFill>
                <a:schemeClr val="bg1"/>
              </a:solidFill>
              <a:latin typeface="Dubai Medium" panose="020B0603030403030204" pitchFamily="34" charset="-78"/>
              <a:cs typeface="Dubai Medium" panose="020B0603030403030204" pitchFamily="34" charset="-78"/>
            </a:endParaRPr>
          </a:p>
        </p:txBody>
      </p:sp>
    </p:spTree>
    <p:extLst>
      <p:ext uri="{BB962C8B-B14F-4D97-AF65-F5344CB8AC3E}">
        <p14:creationId xmlns:p14="http://schemas.microsoft.com/office/powerpoint/2010/main" val="1119152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1918455" y="-390310"/>
            <a:ext cx="6223343" cy="781302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42600" y="62534"/>
            <a:ext cx="5544131" cy="707886"/>
          </a:xfrm>
          <a:prstGeom prst="rect">
            <a:avLst/>
          </a:prstGeom>
        </p:spPr>
        <p:txBody>
          <a:bodyPr wrap="square">
            <a:spAutoFit/>
          </a:bodyPr>
          <a:lstStyle/>
          <a:p>
            <a:r>
              <a:rPr lang="en-US" sz="4000" dirty="0" smtClean="0">
                <a:solidFill>
                  <a:schemeClr val="accent4">
                    <a:lumMod val="60000"/>
                    <a:lumOff val="40000"/>
                  </a:schemeClr>
                </a:solidFill>
                <a:latin typeface="Dubai Medium" panose="020B0603030403030204" pitchFamily="34" charset="-78"/>
                <a:cs typeface="Dubai Medium" panose="020B0603030403030204" pitchFamily="34" charset="-78"/>
              </a:rPr>
              <a:t>Public Expose 2024</a:t>
            </a:r>
            <a:endParaRPr lang="id-ID" sz="4000" dirty="0">
              <a:solidFill>
                <a:schemeClr val="accent4">
                  <a:lumMod val="60000"/>
                  <a:lumOff val="40000"/>
                </a:schemeClr>
              </a:solidFill>
              <a:latin typeface="Dubai Medium" panose="020B0603030403030204" pitchFamily="34" charset="-78"/>
              <a:cs typeface="Dubai Medium" panose="020B0603030403030204" pitchFamily="34" charset="-78"/>
            </a:endParaRPr>
          </a:p>
        </p:txBody>
      </p:sp>
      <p:sp>
        <p:nvSpPr>
          <p:cNvPr id="10" name="TextBox 9"/>
          <p:cNvSpPr txBox="1"/>
          <p:nvPr/>
        </p:nvSpPr>
        <p:spPr>
          <a:xfrm>
            <a:off x="239151" y="3190397"/>
            <a:ext cx="3236740" cy="1015663"/>
          </a:xfrm>
          <a:prstGeom prst="rect">
            <a:avLst/>
          </a:prstGeom>
          <a:noFill/>
        </p:spPr>
        <p:txBody>
          <a:bodyPr wrap="square" rtlCol="0">
            <a:spAutoFit/>
          </a:bodyPr>
          <a:lstStyle/>
          <a:p>
            <a:pPr algn="ctr"/>
            <a:r>
              <a:rPr lang="en-US" sz="6000" b="1" dirty="0" smtClean="0">
                <a:solidFill>
                  <a:schemeClr val="bg1"/>
                </a:solidFill>
                <a:latin typeface="Dubai Medium" panose="020B0603030403030204" pitchFamily="34" charset="-78"/>
                <a:cs typeface="Dubai Medium" panose="020B0603030403030204" pitchFamily="34" charset="-78"/>
              </a:rPr>
              <a:t>AGENDA</a:t>
            </a:r>
            <a:endParaRPr lang="en-US" sz="6000" b="1" dirty="0">
              <a:solidFill>
                <a:schemeClr val="bg1"/>
              </a:solidFill>
              <a:latin typeface="Dubai Medium" panose="020B0603030403030204" pitchFamily="34" charset="-78"/>
              <a:cs typeface="Dubai Medium" panose="020B0603030403030204" pitchFamily="34" charset="-78"/>
            </a:endParaRPr>
          </a:p>
        </p:txBody>
      </p:sp>
      <p:sp>
        <p:nvSpPr>
          <p:cNvPr id="11" name="Rounded Rectangle 10"/>
          <p:cNvSpPr/>
          <p:nvPr/>
        </p:nvSpPr>
        <p:spPr>
          <a:xfrm>
            <a:off x="4528540" y="1597100"/>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p:cNvSpPr txBox="1"/>
          <p:nvPr/>
        </p:nvSpPr>
        <p:spPr>
          <a:xfrm>
            <a:off x="4554360" y="1667020"/>
            <a:ext cx="7027971" cy="677108"/>
          </a:xfrm>
          <a:prstGeom prst="rect">
            <a:avLst/>
          </a:prstGeom>
          <a:noFill/>
        </p:spPr>
        <p:txBody>
          <a:bodyPr wrap="square" rtlCol="0">
            <a:spAutoFit/>
          </a:bodyPr>
          <a:lstStyle/>
          <a:p>
            <a:r>
              <a:rPr lang="en-US" sz="3800" b="1" smtClean="0">
                <a:solidFill>
                  <a:schemeClr val="accent4">
                    <a:lumMod val="60000"/>
                    <a:lumOff val="40000"/>
                  </a:schemeClr>
                </a:solidFill>
                <a:latin typeface="Dubai Medium" panose="020B0603030403030204" pitchFamily="34" charset="-78"/>
                <a:cs typeface="Dubai Medium" panose="020B0603030403030204" pitchFamily="34" charset="-78"/>
              </a:rPr>
              <a:t>Company in a Brief</a:t>
            </a:r>
            <a:endParaRPr lang="en-US" sz="3800" b="1" dirty="0">
              <a:solidFill>
                <a:schemeClr val="accent4">
                  <a:lumMod val="60000"/>
                  <a:lumOff val="40000"/>
                </a:schemeClr>
              </a:solidFill>
              <a:latin typeface="Dubai Medium" panose="020B0603030403030204" pitchFamily="34" charset="-78"/>
              <a:cs typeface="Dubai Medium" panose="020B0603030403030204" pitchFamily="34" charset="-78"/>
            </a:endParaRPr>
          </a:p>
        </p:txBody>
      </p:sp>
      <p:sp>
        <p:nvSpPr>
          <p:cNvPr id="17" name="Rounded Rectangle 16"/>
          <p:cNvSpPr/>
          <p:nvPr/>
        </p:nvSpPr>
        <p:spPr>
          <a:xfrm>
            <a:off x="4554360" y="2780182"/>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4580180" y="2878658"/>
            <a:ext cx="7027971" cy="553998"/>
          </a:xfrm>
          <a:prstGeom prst="rect">
            <a:avLst/>
          </a:prstGeom>
          <a:noFill/>
        </p:spPr>
        <p:txBody>
          <a:bodyPr wrap="square" rtlCol="0">
            <a:spAutoFit/>
          </a:bodyPr>
          <a:lstStyle/>
          <a:p>
            <a:r>
              <a:rPr lang="en-US" sz="3000" smtClean="0">
                <a:solidFill>
                  <a:schemeClr val="bg1"/>
                </a:solidFill>
                <a:latin typeface="Dubai Medium" panose="020B0603030403030204" pitchFamily="34" charset="-78"/>
                <a:cs typeface="Dubai Medium" panose="020B0603030403030204" pitchFamily="34" charset="-78"/>
              </a:rPr>
              <a:t>Macro &amp; Industry Condition</a:t>
            </a:r>
            <a:endParaRPr lang="en-US" sz="3000" dirty="0">
              <a:solidFill>
                <a:schemeClr val="bg1"/>
              </a:solidFill>
              <a:latin typeface="Dubai Medium" panose="020B0603030403030204" pitchFamily="34" charset="-78"/>
              <a:cs typeface="Dubai Medium" panose="020B0603030403030204" pitchFamily="34" charset="-78"/>
            </a:endParaRPr>
          </a:p>
        </p:txBody>
      </p:sp>
      <p:sp>
        <p:nvSpPr>
          <p:cNvPr id="19" name="Rounded Rectangle 18"/>
          <p:cNvSpPr/>
          <p:nvPr/>
        </p:nvSpPr>
        <p:spPr>
          <a:xfrm>
            <a:off x="4554360" y="4024036"/>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extBox 19"/>
          <p:cNvSpPr txBox="1"/>
          <p:nvPr/>
        </p:nvSpPr>
        <p:spPr>
          <a:xfrm>
            <a:off x="4580180" y="4122512"/>
            <a:ext cx="7027971" cy="553998"/>
          </a:xfrm>
          <a:prstGeom prst="rect">
            <a:avLst/>
          </a:prstGeom>
          <a:noFill/>
        </p:spPr>
        <p:txBody>
          <a:bodyPr wrap="square" rtlCol="0">
            <a:spAutoFit/>
          </a:bodyPr>
          <a:lstStyle/>
          <a:p>
            <a:r>
              <a:rPr lang="en-US" sz="3000" smtClean="0">
                <a:solidFill>
                  <a:schemeClr val="bg1"/>
                </a:solidFill>
                <a:latin typeface="Dubai Medium" panose="020B0603030403030204" pitchFamily="34" charset="-78"/>
                <a:cs typeface="Dubai Medium" panose="020B0603030403030204" pitchFamily="34" charset="-78"/>
              </a:rPr>
              <a:t>Operational &amp; Financial Performance</a:t>
            </a:r>
            <a:endParaRPr lang="en-US" sz="3000" dirty="0">
              <a:solidFill>
                <a:schemeClr val="bg1"/>
              </a:solidFill>
              <a:latin typeface="Dubai Medium" panose="020B0603030403030204" pitchFamily="34" charset="-78"/>
              <a:cs typeface="Dubai Medium" panose="020B0603030403030204" pitchFamily="34" charset="-78"/>
            </a:endParaRPr>
          </a:p>
        </p:txBody>
      </p:sp>
      <p:sp>
        <p:nvSpPr>
          <p:cNvPr id="21" name="Rounded Rectangle 20"/>
          <p:cNvSpPr/>
          <p:nvPr/>
        </p:nvSpPr>
        <p:spPr>
          <a:xfrm>
            <a:off x="4554360" y="5207118"/>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TextBox 21"/>
          <p:cNvSpPr txBox="1"/>
          <p:nvPr/>
        </p:nvSpPr>
        <p:spPr>
          <a:xfrm>
            <a:off x="4580180" y="5305594"/>
            <a:ext cx="7027971" cy="553998"/>
          </a:xfrm>
          <a:prstGeom prst="rect">
            <a:avLst/>
          </a:prstGeom>
          <a:noFill/>
        </p:spPr>
        <p:txBody>
          <a:bodyPr wrap="square" rtlCol="0">
            <a:spAutoFit/>
          </a:bodyPr>
          <a:lstStyle/>
          <a:p>
            <a:r>
              <a:rPr lang="en-US" sz="3000" dirty="0">
                <a:solidFill>
                  <a:schemeClr val="bg1"/>
                </a:solidFill>
                <a:latin typeface="Dubai Medium" panose="020B0603030403030204" pitchFamily="34" charset="-78"/>
                <a:cs typeface="Dubai Medium" panose="020B0603030403030204" pitchFamily="34" charset="-78"/>
              </a:rPr>
              <a:t>Strategy </a:t>
            </a:r>
            <a:r>
              <a:rPr lang="en-US" sz="3000" dirty="0" smtClean="0">
                <a:solidFill>
                  <a:schemeClr val="bg1"/>
                </a:solidFill>
                <a:latin typeface="Dubai Medium" panose="020B0603030403030204" pitchFamily="34" charset="-78"/>
                <a:cs typeface="Dubai Medium" panose="020B0603030403030204" pitchFamily="34" charset="-78"/>
              </a:rPr>
              <a:t>2024</a:t>
            </a:r>
            <a:endParaRPr lang="en-US" sz="3000" dirty="0">
              <a:solidFill>
                <a:schemeClr val="bg1"/>
              </a:solidFill>
              <a:latin typeface="Dubai Medium" panose="020B0603030403030204" pitchFamily="34" charset="-78"/>
              <a:cs typeface="Dubai Medium" panose="020B0603030403030204" pitchFamily="34" charset="-78"/>
            </a:endParaRPr>
          </a:p>
        </p:txBody>
      </p:sp>
      <p:pic>
        <p:nvPicPr>
          <p:cNvPr id="24"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157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smtClean="0">
                <a:solidFill>
                  <a:schemeClr val="accent4">
                    <a:lumMod val="60000"/>
                    <a:lumOff val="40000"/>
                  </a:schemeClr>
                </a:solidFill>
                <a:latin typeface="Dubai Medium" panose="020B0603030403030204" pitchFamily="34" charset="-78"/>
                <a:cs typeface="Dubai Medium" panose="020B0603030403030204" pitchFamily="34" charset="-78"/>
              </a:rPr>
              <a:t>History of the Company</a:t>
            </a:r>
          </a:p>
        </p:txBody>
      </p:sp>
      <p:sp>
        <p:nvSpPr>
          <p:cNvPr id="234" name="Block Arc 233">
            <a:extLst>
              <a:ext uri="{FF2B5EF4-FFF2-40B4-BE49-F238E27FC236}">
                <a16:creationId xmlns:a16="http://schemas.microsoft.com/office/drawing/2014/main" id="{5D676C70-CEC6-45C5-B137-1BC171C53840}"/>
              </a:ext>
            </a:extLst>
          </p:cNvPr>
          <p:cNvSpPr/>
          <p:nvPr/>
        </p:nvSpPr>
        <p:spPr>
          <a:xfrm flipV="1">
            <a:off x="9001445" y="3185890"/>
            <a:ext cx="2050586" cy="1951501"/>
          </a:xfrm>
          <a:prstGeom prst="blockArc">
            <a:avLst>
              <a:gd name="adj1" fmla="val 16132277"/>
              <a:gd name="adj2" fmla="val 5439486"/>
              <a:gd name="adj3" fmla="val 3979"/>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Dubai Medium" panose="020B0603030403030204" pitchFamily="34" charset="-78"/>
              <a:cs typeface="Dubai Medium" panose="020B0603030403030204" pitchFamily="34" charset="-78"/>
            </a:endParaRPr>
          </a:p>
        </p:txBody>
      </p:sp>
      <p:sp>
        <p:nvSpPr>
          <p:cNvPr id="235" name="Rectangle 234">
            <a:extLst>
              <a:ext uri="{FF2B5EF4-FFF2-40B4-BE49-F238E27FC236}">
                <a16:creationId xmlns:a16="http://schemas.microsoft.com/office/drawing/2014/main" id="{38B21E70-5D5E-4021-A79D-CD914660ED01}"/>
              </a:ext>
            </a:extLst>
          </p:cNvPr>
          <p:cNvSpPr/>
          <p:nvPr/>
        </p:nvSpPr>
        <p:spPr>
          <a:xfrm flipV="1">
            <a:off x="1219969" y="5059846"/>
            <a:ext cx="8793559" cy="77544"/>
          </a:xfrm>
          <a:prstGeom prst="rect">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36" name="Rectangle 235">
            <a:extLst>
              <a:ext uri="{FF2B5EF4-FFF2-40B4-BE49-F238E27FC236}">
                <a16:creationId xmlns:a16="http://schemas.microsoft.com/office/drawing/2014/main" id="{7DA0D2DD-9AE0-49CC-84A6-0620CFB2CABA}"/>
              </a:ext>
            </a:extLst>
          </p:cNvPr>
          <p:cNvSpPr/>
          <p:nvPr/>
        </p:nvSpPr>
        <p:spPr>
          <a:xfrm flipV="1">
            <a:off x="1219969" y="3185890"/>
            <a:ext cx="8812839" cy="77544"/>
          </a:xfrm>
          <a:prstGeom prst="rect">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37" name="Rectangle 236">
            <a:extLst>
              <a:ext uri="{FF2B5EF4-FFF2-40B4-BE49-F238E27FC236}">
                <a16:creationId xmlns:a16="http://schemas.microsoft.com/office/drawing/2014/main" id="{30699DDE-2698-4527-B5E2-C2DDE92A246C}"/>
              </a:ext>
            </a:extLst>
          </p:cNvPr>
          <p:cNvSpPr/>
          <p:nvPr/>
        </p:nvSpPr>
        <p:spPr>
          <a:xfrm flipV="1">
            <a:off x="1219968" y="1304232"/>
            <a:ext cx="8576495" cy="81837"/>
          </a:xfrm>
          <a:prstGeom prst="rect">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38" name="Block Arc 237">
            <a:extLst>
              <a:ext uri="{FF2B5EF4-FFF2-40B4-BE49-F238E27FC236}">
                <a16:creationId xmlns:a16="http://schemas.microsoft.com/office/drawing/2014/main" id="{6A42AF08-19CC-420A-8CFD-689AFD01EBD1}"/>
              </a:ext>
            </a:extLst>
          </p:cNvPr>
          <p:cNvSpPr/>
          <p:nvPr/>
        </p:nvSpPr>
        <p:spPr>
          <a:xfrm flipH="1" flipV="1">
            <a:off x="194676" y="1311934"/>
            <a:ext cx="2050586" cy="1951500"/>
          </a:xfrm>
          <a:prstGeom prst="blockArc">
            <a:avLst>
              <a:gd name="adj1" fmla="val 16132277"/>
              <a:gd name="adj2" fmla="val 5439486"/>
              <a:gd name="adj3" fmla="val 3979"/>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Dubai Medium" panose="020B0603030403030204" pitchFamily="34" charset="-78"/>
              <a:cs typeface="Dubai Medium" panose="020B0603030403030204" pitchFamily="34" charset="-78"/>
            </a:endParaRPr>
          </a:p>
        </p:txBody>
      </p:sp>
      <p:grpSp>
        <p:nvGrpSpPr>
          <p:cNvPr id="239" name="Group 238"/>
          <p:cNvGrpSpPr/>
          <p:nvPr/>
        </p:nvGrpSpPr>
        <p:grpSpPr>
          <a:xfrm>
            <a:off x="1104580" y="4952553"/>
            <a:ext cx="2303289" cy="1072776"/>
            <a:chOff x="1539126" y="5301838"/>
            <a:chExt cx="2303289" cy="1045738"/>
          </a:xfrm>
        </p:grpSpPr>
        <p:sp>
          <p:nvSpPr>
            <p:cNvPr id="240" name="TextBox 239">
              <a:extLst>
                <a:ext uri="{FF2B5EF4-FFF2-40B4-BE49-F238E27FC236}">
                  <a16:creationId xmlns:a16="http://schemas.microsoft.com/office/drawing/2014/main" id="{DCECF369-A131-C34F-ACB5-586E46D53137}"/>
                </a:ext>
              </a:extLst>
            </p:cNvPr>
            <p:cNvSpPr txBox="1"/>
            <p:nvPr/>
          </p:nvSpPr>
          <p:spPr>
            <a:xfrm>
              <a:off x="1539126" y="5657531"/>
              <a:ext cx="2303289" cy="690045"/>
            </a:xfrm>
            <a:prstGeom prst="rect">
              <a:avLst/>
            </a:prstGeom>
            <a:solidFill>
              <a:sysClr val="window" lastClr="FFFFFF">
                <a:alpha val="53000"/>
              </a:sysClr>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smtClean="0">
                  <a:ln>
                    <a:noFill/>
                  </a:ln>
                  <a:solidFill>
                    <a:srgbClr val="002060"/>
                  </a:solidFill>
                  <a:effectLst/>
                  <a:uLnTx/>
                  <a:uFillTx/>
                  <a:latin typeface="Dubai Medium" panose="020B0603030403030204" pitchFamily="34" charset="-78"/>
                  <a:cs typeface="Dubai Medium" panose="020B0603030403030204" pitchFamily="34" charset="-78"/>
                </a:rPr>
                <a:t>1972</a:t>
              </a:r>
            </a:p>
            <a:p>
              <a:pPr marL="63500" lvl="0" indent="-12700" algn="just" eaLnBrk="0" fontAlgn="base" hangingPunct="0">
                <a:spcBef>
                  <a:spcPct val="0"/>
                </a:spcBef>
                <a:spcAft>
                  <a:spcPts val="200"/>
                </a:spcAft>
                <a:buClr>
                  <a:srgbClr val="003399"/>
                </a:buClr>
                <a:tabLst>
                  <a:tab pos="223838" algn="l"/>
                </a:tabLst>
                <a:defRPr/>
              </a:pPr>
              <a:r>
                <a:rPr lang="en-US" sz="1200" kern="0">
                  <a:solidFill>
                    <a:srgbClr val="000000"/>
                  </a:solidFill>
                  <a:latin typeface="Dubai Medium" panose="020B0603030403030204" pitchFamily="34" charset="-78"/>
                  <a:ea typeface="MS PGothic"/>
                  <a:cs typeface="Dubai Medium" panose="020B0603030403030204" pitchFamily="34" charset="-78"/>
                </a:rPr>
                <a:t>PT Indonesia Lease Corporation (Indo Lease) was established</a:t>
              </a:r>
            </a:p>
          </p:txBody>
        </p:sp>
        <p:sp>
          <p:nvSpPr>
            <p:cNvPr id="241" name="Rounded Rectangle 240">
              <a:extLst>
                <a:ext uri="{FF2B5EF4-FFF2-40B4-BE49-F238E27FC236}">
                  <a16:creationId xmlns:a16="http://schemas.microsoft.com/office/drawing/2014/main" id="{D637CD27-C235-4736-B48C-2DEE0AAE2BEE}"/>
                </a:ext>
              </a:extLst>
            </p:cNvPr>
            <p:cNvSpPr/>
            <p:nvPr/>
          </p:nvSpPr>
          <p:spPr>
            <a:xfrm rot="19057886">
              <a:off x="2501540" y="5301838"/>
              <a:ext cx="307736" cy="307736"/>
            </a:xfrm>
            <a:prstGeom prst="roundRect">
              <a:avLst/>
            </a:prstGeom>
            <a:solidFill>
              <a:srgbClr val="00206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grpSp>
      <p:grpSp>
        <p:nvGrpSpPr>
          <p:cNvPr id="242" name="Group 241"/>
          <p:cNvGrpSpPr/>
          <p:nvPr/>
        </p:nvGrpSpPr>
        <p:grpSpPr>
          <a:xfrm>
            <a:off x="3748421" y="4927993"/>
            <a:ext cx="2181612" cy="1392010"/>
            <a:chOff x="1111473" y="5285027"/>
            <a:chExt cx="2097345" cy="1356926"/>
          </a:xfrm>
        </p:grpSpPr>
        <p:sp>
          <p:nvSpPr>
            <p:cNvPr id="243" name="Rounded Rectangle 242">
              <a:extLst>
                <a:ext uri="{FF2B5EF4-FFF2-40B4-BE49-F238E27FC236}">
                  <a16:creationId xmlns:a16="http://schemas.microsoft.com/office/drawing/2014/main" id="{D637CD27-C235-4736-B48C-2DEE0AAE2BEE}"/>
                </a:ext>
              </a:extLst>
            </p:cNvPr>
            <p:cNvSpPr/>
            <p:nvPr/>
          </p:nvSpPr>
          <p:spPr>
            <a:xfrm rot="19057886">
              <a:off x="2751306" y="5285027"/>
              <a:ext cx="307736" cy="307736"/>
            </a:xfrm>
            <a:prstGeom prst="roundRect">
              <a:avLst/>
            </a:prstGeom>
            <a:solidFill>
              <a:srgbClr val="00206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44" name="TextBox 243">
              <a:extLst>
                <a:ext uri="{FF2B5EF4-FFF2-40B4-BE49-F238E27FC236}">
                  <a16:creationId xmlns:a16="http://schemas.microsoft.com/office/drawing/2014/main" id="{DCECF369-A131-C34F-ACB5-586E46D53137}"/>
                </a:ext>
              </a:extLst>
            </p:cNvPr>
            <p:cNvSpPr txBox="1"/>
            <p:nvPr/>
          </p:nvSpPr>
          <p:spPr>
            <a:xfrm>
              <a:off x="1111473" y="5591885"/>
              <a:ext cx="2097345" cy="1050068"/>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ID"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rPr>
                <a:t>2005</a:t>
              </a:r>
              <a:endParaRPr kumimoji="0" lang="en-US"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endParaRPr>
            </a:p>
            <a:p>
              <a:pPr lvl="0" algn="just" eaLnBrk="0" fontAlgn="base" hangingPunct="0">
                <a:spcBef>
                  <a:spcPct val="0"/>
                </a:spcBef>
                <a:spcAft>
                  <a:spcPts val="200"/>
                </a:spcAft>
                <a:buClr>
                  <a:srgbClr val="003399"/>
                </a:buClr>
                <a:defRPr/>
              </a:pPr>
              <a:r>
                <a:rPr lang="en-US" sz="1200" kern="0">
                  <a:solidFill>
                    <a:srgbClr val="000000"/>
                  </a:solidFill>
                  <a:latin typeface="Dubai Medium" panose="020B0603030403030204" pitchFamily="34" charset="-78"/>
                  <a:ea typeface="MS PGothic"/>
                  <a:cs typeface="Dubai Medium" panose="020B0603030403030204" pitchFamily="34" charset="-78"/>
                </a:rPr>
                <a:t>Orang Tua Group acquired PT Indonesia Finance Lease Corporation and changed its name to </a:t>
              </a:r>
              <a:r>
                <a:rPr lang="en-US" sz="1200" b="1" kern="0">
                  <a:solidFill>
                    <a:srgbClr val="000000"/>
                  </a:solidFill>
                  <a:latin typeface="Dubai Medium" panose="020B0603030403030204" pitchFamily="34" charset="-78"/>
                  <a:ea typeface="MS PGothic"/>
                  <a:cs typeface="Dubai Medium" panose="020B0603030403030204" pitchFamily="34" charset="-78"/>
                </a:rPr>
                <a:t>HD </a:t>
              </a:r>
              <a:r>
                <a:rPr lang="en-US" sz="1200" b="1" kern="0" smtClean="0">
                  <a:solidFill>
                    <a:srgbClr val="000000"/>
                  </a:solidFill>
                  <a:latin typeface="Dubai Medium" panose="020B0603030403030204" pitchFamily="34" charset="-78"/>
                  <a:ea typeface="MS PGothic"/>
                  <a:cs typeface="Dubai Medium" panose="020B0603030403030204" pitchFamily="34" charset="-78"/>
                </a:rPr>
                <a:t>Finance</a:t>
              </a:r>
              <a:r>
                <a:rPr lang="en-US" sz="1200" kern="0" smtClean="0">
                  <a:solidFill>
                    <a:srgbClr val="000000"/>
                  </a:solidFill>
                  <a:latin typeface="Dubai Medium" panose="020B0603030403030204" pitchFamily="34" charset="-78"/>
                  <a:ea typeface="MS PGothic"/>
                  <a:cs typeface="Dubai Medium" panose="020B0603030403030204" pitchFamily="34" charset="-78"/>
                </a:rPr>
                <a:t>.</a:t>
              </a:r>
              <a:endParaRPr lang="en-US" sz="1200" kern="0">
                <a:solidFill>
                  <a:srgbClr val="000000"/>
                </a:solidFill>
                <a:latin typeface="Dubai Medium" panose="020B0603030403030204" pitchFamily="34" charset="-78"/>
                <a:ea typeface="MS PGothic"/>
                <a:cs typeface="Dubai Medium" panose="020B0603030403030204" pitchFamily="34" charset="-78"/>
              </a:endParaRPr>
            </a:p>
          </p:txBody>
        </p:sp>
      </p:grpSp>
      <p:sp>
        <p:nvSpPr>
          <p:cNvPr id="245" name="TextBox 244">
            <a:extLst>
              <a:ext uri="{FF2B5EF4-FFF2-40B4-BE49-F238E27FC236}">
                <a16:creationId xmlns:a16="http://schemas.microsoft.com/office/drawing/2014/main" id="{DCECF369-A131-C34F-ACB5-586E46D53137}"/>
              </a:ext>
            </a:extLst>
          </p:cNvPr>
          <p:cNvSpPr txBox="1"/>
          <p:nvPr/>
        </p:nvSpPr>
        <p:spPr>
          <a:xfrm>
            <a:off x="8346162" y="5280710"/>
            <a:ext cx="1902737" cy="892552"/>
          </a:xfrm>
          <a:prstGeom prst="rect">
            <a:avLst/>
          </a:prstGeom>
          <a:noFill/>
        </p:spPr>
        <p:txBody>
          <a:bodyPr wrap="square" rtlCol="0">
            <a:spAutoFit/>
          </a:bodyPr>
          <a:lstStyle/>
          <a:p>
            <a:pPr algn="ctr">
              <a:defRPr/>
            </a:pPr>
            <a:r>
              <a:rPr lang="en-ID" sz="1600" b="1" dirty="0">
                <a:solidFill>
                  <a:srgbClr val="002060"/>
                </a:solidFill>
                <a:latin typeface="Dubai Medium" panose="020B0603030403030204" pitchFamily="34" charset="-78"/>
                <a:cs typeface="Dubai Medium" panose="020B0603030403030204" pitchFamily="34" charset="-78"/>
              </a:rPr>
              <a:t>2011</a:t>
            </a:r>
            <a:endParaRPr lang="en-US" sz="1600" b="1" dirty="0">
              <a:solidFill>
                <a:srgbClr val="002060"/>
              </a:solidFill>
              <a:latin typeface="Dubai Medium" panose="020B0603030403030204" pitchFamily="34" charset="-78"/>
              <a:cs typeface="Dubai Medium" panose="020B0603030403030204" pitchFamily="34" charset="-78"/>
            </a:endParaRPr>
          </a:p>
          <a:p>
            <a:pPr>
              <a:defRPr/>
            </a:pPr>
            <a:r>
              <a:rPr lang="en-US" sz="1200" smtClean="0">
                <a:solidFill>
                  <a:srgbClr val="000000"/>
                </a:solidFill>
                <a:latin typeface="Dubai Medium" panose="020B0603030403030204" pitchFamily="34" charset="-78"/>
                <a:ea typeface="MS PGothic"/>
                <a:cs typeface="Dubai Medium" panose="020B0603030403030204" pitchFamily="34" charset="-78"/>
              </a:rPr>
              <a:t>PT HD </a:t>
            </a:r>
            <a:r>
              <a:rPr lang="en-US" sz="1200">
                <a:solidFill>
                  <a:srgbClr val="000000"/>
                </a:solidFill>
                <a:latin typeface="Dubai Medium" panose="020B0603030403030204" pitchFamily="34" charset="-78"/>
                <a:ea typeface="MS PGothic"/>
                <a:cs typeface="Dubai Medium" panose="020B0603030403030204" pitchFamily="34" charset="-78"/>
              </a:rPr>
              <a:t>Finance held </a:t>
            </a:r>
            <a:r>
              <a:rPr lang="en-US" sz="1200" b="1">
                <a:solidFill>
                  <a:srgbClr val="000000"/>
                </a:solidFill>
                <a:latin typeface="Dubai Medium" panose="020B0603030403030204" pitchFamily="34" charset="-78"/>
                <a:ea typeface="MS PGothic"/>
                <a:cs typeface="Dubai Medium" panose="020B0603030403030204" pitchFamily="34" charset="-78"/>
              </a:rPr>
              <a:t>Initial Public Offering (IPO) </a:t>
            </a:r>
            <a:r>
              <a:rPr lang="en-US" sz="1200">
                <a:solidFill>
                  <a:srgbClr val="000000"/>
                </a:solidFill>
                <a:latin typeface="Dubai Medium" panose="020B0603030403030204" pitchFamily="34" charset="-78"/>
                <a:ea typeface="MS PGothic"/>
                <a:cs typeface="Dubai Medium" panose="020B0603030403030204" pitchFamily="34" charset="-78"/>
              </a:rPr>
              <a:t>and became a public company</a:t>
            </a:r>
          </a:p>
        </p:txBody>
      </p:sp>
      <p:grpSp>
        <p:nvGrpSpPr>
          <p:cNvPr id="246" name="Group 245"/>
          <p:cNvGrpSpPr/>
          <p:nvPr/>
        </p:nvGrpSpPr>
        <p:grpSpPr>
          <a:xfrm>
            <a:off x="6862495" y="3073974"/>
            <a:ext cx="1891590" cy="1319229"/>
            <a:chOff x="-356044" y="5271294"/>
            <a:chExt cx="1808862" cy="1285979"/>
          </a:xfrm>
        </p:grpSpPr>
        <p:sp>
          <p:nvSpPr>
            <p:cNvPr id="247" name="Rounded Rectangle 246">
              <a:extLst>
                <a:ext uri="{FF2B5EF4-FFF2-40B4-BE49-F238E27FC236}">
                  <a16:creationId xmlns:a16="http://schemas.microsoft.com/office/drawing/2014/main" id="{D637CD27-C235-4736-B48C-2DEE0AAE2BEE}"/>
                </a:ext>
              </a:extLst>
            </p:cNvPr>
            <p:cNvSpPr/>
            <p:nvPr/>
          </p:nvSpPr>
          <p:spPr>
            <a:xfrm rot="19057886">
              <a:off x="973610" y="5271294"/>
              <a:ext cx="307736" cy="307736"/>
            </a:xfrm>
            <a:prstGeom prst="roundRect">
              <a:avLst/>
            </a:prstGeom>
            <a:solidFill>
              <a:srgbClr val="00206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48" name="TextBox 247">
              <a:extLst>
                <a:ext uri="{FF2B5EF4-FFF2-40B4-BE49-F238E27FC236}">
                  <a16:creationId xmlns:a16="http://schemas.microsoft.com/office/drawing/2014/main" id="{DCECF369-A131-C34F-ACB5-586E46D53137}"/>
                </a:ext>
              </a:extLst>
            </p:cNvPr>
            <p:cNvSpPr txBox="1"/>
            <p:nvPr/>
          </p:nvSpPr>
          <p:spPr>
            <a:xfrm>
              <a:off x="-356044" y="5664721"/>
              <a:ext cx="1808862" cy="892552"/>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ID"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rPr>
                <a:t>2013</a:t>
              </a:r>
              <a:endParaRPr kumimoji="0" lang="en-US"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endParaRPr>
            </a:p>
            <a:p>
              <a:pPr lvl="0" algn="just" eaLnBrk="0" fontAlgn="base" hangingPunct="0">
                <a:spcBef>
                  <a:spcPct val="0"/>
                </a:spcBef>
                <a:spcAft>
                  <a:spcPts val="200"/>
                </a:spcAft>
                <a:buClr>
                  <a:srgbClr val="003399"/>
                </a:buClr>
                <a:defRPr/>
              </a:pPr>
              <a:r>
                <a:rPr lang="en-US" sz="1200" b="1" kern="0">
                  <a:solidFill>
                    <a:srgbClr val="000000"/>
                  </a:solidFill>
                  <a:latin typeface="Dubai Medium" panose="020B0603030403030204" pitchFamily="34" charset="-78"/>
                  <a:ea typeface="MS PGothic"/>
                  <a:cs typeface="Dubai Medium" panose="020B0603030403030204" pitchFamily="34" charset="-78"/>
                </a:rPr>
                <a:t>Tiara Marga Trakindo (TMT) </a:t>
              </a:r>
              <a:r>
                <a:rPr lang="en-US" sz="1200" kern="0">
                  <a:solidFill>
                    <a:srgbClr val="000000"/>
                  </a:solidFill>
                  <a:latin typeface="Dubai Medium" panose="020B0603030403030204" pitchFamily="34" charset="-78"/>
                  <a:ea typeface="MS PGothic"/>
                  <a:cs typeface="Dubai Medium" panose="020B0603030403030204" pitchFamily="34" charset="-78"/>
                </a:rPr>
                <a:t>became the major shareholder</a:t>
              </a:r>
            </a:p>
          </p:txBody>
        </p:sp>
      </p:grpSp>
      <p:sp>
        <p:nvSpPr>
          <p:cNvPr id="249" name="TextBox 248">
            <a:extLst>
              <a:ext uri="{FF2B5EF4-FFF2-40B4-BE49-F238E27FC236}">
                <a16:creationId xmlns:a16="http://schemas.microsoft.com/office/drawing/2014/main" id="{DCECF369-A131-C34F-ACB5-586E46D53137}"/>
              </a:ext>
            </a:extLst>
          </p:cNvPr>
          <p:cNvSpPr txBox="1"/>
          <p:nvPr/>
        </p:nvSpPr>
        <p:spPr>
          <a:xfrm>
            <a:off x="2722650" y="3452309"/>
            <a:ext cx="1808862" cy="1077218"/>
          </a:xfrm>
          <a:prstGeom prst="rect">
            <a:avLst/>
          </a:prstGeom>
          <a:noFill/>
        </p:spPr>
        <p:txBody>
          <a:bodyPr wrap="square" rtlCol="0">
            <a:spAutoFit/>
          </a:bodyPr>
          <a:lstStyle/>
          <a:p>
            <a:pPr algn="r">
              <a:defRPr/>
            </a:pPr>
            <a:r>
              <a:rPr lang="en-US" sz="1600" b="1" dirty="0">
                <a:solidFill>
                  <a:srgbClr val="002060"/>
                </a:solidFill>
                <a:latin typeface="Dubai Medium" panose="020B0603030403030204" pitchFamily="34" charset="-78"/>
                <a:cs typeface="Dubai Medium" panose="020B0603030403030204" pitchFamily="34" charset="-78"/>
              </a:rPr>
              <a:t>2014</a:t>
            </a:r>
          </a:p>
          <a:p>
            <a:pPr marL="63500" indent="-12700" algn="just" eaLnBrk="0" fontAlgn="base" hangingPunct="0">
              <a:spcBef>
                <a:spcPct val="0"/>
              </a:spcBef>
              <a:spcAft>
                <a:spcPts val="200"/>
              </a:spcAft>
              <a:buClr>
                <a:srgbClr val="003399"/>
              </a:buClr>
              <a:tabLst>
                <a:tab pos="223838" algn="l"/>
              </a:tabLst>
              <a:defRPr/>
            </a:pPr>
            <a:r>
              <a:rPr lang="en-US" sz="1200">
                <a:solidFill>
                  <a:srgbClr val="000000"/>
                </a:solidFill>
                <a:latin typeface="Dubai Medium" panose="020B0603030403030204" pitchFamily="34" charset="-78"/>
                <a:ea typeface="MS PGothic"/>
                <a:cs typeface="Dubai Medium" panose="020B0603030403030204" pitchFamily="34" charset="-78"/>
              </a:rPr>
              <a:t>PT HD </a:t>
            </a:r>
            <a:r>
              <a:rPr lang="en-US" sz="1200" smtClean="0">
                <a:solidFill>
                  <a:srgbClr val="000000"/>
                </a:solidFill>
                <a:latin typeface="Dubai Medium" panose="020B0603030403030204" pitchFamily="34" charset="-78"/>
                <a:ea typeface="MS PGothic"/>
                <a:cs typeface="Dubai Medium" panose="020B0603030403030204" pitchFamily="34" charset="-78"/>
              </a:rPr>
              <a:t>Finance Tbk </a:t>
            </a:r>
            <a:r>
              <a:rPr lang="en-US" sz="1200">
                <a:solidFill>
                  <a:srgbClr val="000000"/>
                </a:solidFill>
                <a:latin typeface="Dubai Medium" panose="020B0603030403030204" pitchFamily="34" charset="-78"/>
                <a:ea typeface="MS PGothic"/>
                <a:cs typeface="Dubai Medium" panose="020B0603030403030204" pitchFamily="34" charset="-78"/>
              </a:rPr>
              <a:t>changed its name to </a:t>
            </a:r>
            <a:r>
              <a:rPr lang="en-US" sz="1200" b="1">
                <a:solidFill>
                  <a:srgbClr val="000000"/>
                </a:solidFill>
                <a:latin typeface="Dubai Medium" panose="020B0603030403030204" pitchFamily="34" charset="-78"/>
                <a:ea typeface="MS PGothic"/>
                <a:cs typeface="Dubai Medium" panose="020B0603030403030204" pitchFamily="34" charset="-78"/>
              </a:rPr>
              <a:t>PT Radana Bhaskara Finance Tbk</a:t>
            </a:r>
          </a:p>
        </p:txBody>
      </p:sp>
      <p:grpSp>
        <p:nvGrpSpPr>
          <p:cNvPr id="250" name="Group 249"/>
          <p:cNvGrpSpPr/>
          <p:nvPr/>
        </p:nvGrpSpPr>
        <p:grpSpPr>
          <a:xfrm>
            <a:off x="474772" y="2997145"/>
            <a:ext cx="1652856" cy="1169365"/>
            <a:chOff x="2164761" y="5231134"/>
            <a:chExt cx="1518007" cy="1139892"/>
          </a:xfrm>
        </p:grpSpPr>
        <p:sp>
          <p:nvSpPr>
            <p:cNvPr id="251" name="Rounded Rectangle 250">
              <a:extLst>
                <a:ext uri="{FF2B5EF4-FFF2-40B4-BE49-F238E27FC236}">
                  <a16:creationId xmlns:a16="http://schemas.microsoft.com/office/drawing/2014/main" id="{D637CD27-C235-4736-B48C-2DEE0AAE2BEE}"/>
                </a:ext>
              </a:extLst>
            </p:cNvPr>
            <p:cNvSpPr/>
            <p:nvPr/>
          </p:nvSpPr>
          <p:spPr>
            <a:xfrm rot="19057886">
              <a:off x="2447764" y="5231134"/>
              <a:ext cx="307736" cy="307736"/>
            </a:xfrm>
            <a:prstGeom prst="roundRect">
              <a:avLst/>
            </a:prstGeom>
            <a:solidFill>
              <a:srgbClr val="002060"/>
            </a:solidFill>
            <a:ln w="381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52" name="TextBox 251">
              <a:extLst>
                <a:ext uri="{FF2B5EF4-FFF2-40B4-BE49-F238E27FC236}">
                  <a16:creationId xmlns:a16="http://schemas.microsoft.com/office/drawing/2014/main" id="{DCECF369-A131-C34F-ACB5-586E46D53137}"/>
                </a:ext>
              </a:extLst>
            </p:cNvPr>
            <p:cNvSpPr txBox="1"/>
            <p:nvPr/>
          </p:nvSpPr>
          <p:spPr>
            <a:xfrm>
              <a:off x="2164761" y="5680982"/>
              <a:ext cx="1518007" cy="6900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rPr>
                <a:t>2015</a:t>
              </a:r>
            </a:p>
            <a:p>
              <a:pPr lvl="0" algn="just" eaLnBrk="0" fontAlgn="base" hangingPunct="0">
                <a:spcBef>
                  <a:spcPct val="0"/>
                </a:spcBef>
                <a:spcAft>
                  <a:spcPts val="200"/>
                </a:spcAft>
                <a:buClr>
                  <a:srgbClr val="003399"/>
                </a:buClr>
                <a:defRPr/>
              </a:pPr>
              <a:r>
                <a:rPr lang="en-US" sz="1200">
                  <a:solidFill>
                    <a:srgbClr val="000000"/>
                  </a:solidFill>
                  <a:ea typeface="MS PGothic"/>
                </a:rPr>
                <a:t>Radana held HMETD I (rights issue)</a:t>
              </a:r>
              <a:endParaRPr lang="en-US" sz="1200" dirty="0">
                <a:solidFill>
                  <a:srgbClr val="000000"/>
                </a:solidFill>
                <a:ea typeface="MS PGothic"/>
              </a:endParaRPr>
            </a:p>
          </p:txBody>
        </p:sp>
      </p:grpSp>
      <p:grpSp>
        <p:nvGrpSpPr>
          <p:cNvPr id="253" name="Group 252"/>
          <p:cNvGrpSpPr/>
          <p:nvPr/>
        </p:nvGrpSpPr>
        <p:grpSpPr>
          <a:xfrm>
            <a:off x="1889634" y="1216975"/>
            <a:ext cx="2418058" cy="1370670"/>
            <a:chOff x="3453070" y="5303857"/>
            <a:chExt cx="2418058" cy="1336124"/>
          </a:xfrm>
        </p:grpSpPr>
        <p:sp>
          <p:nvSpPr>
            <p:cNvPr id="254" name="Rounded Rectangle 253">
              <a:extLst>
                <a:ext uri="{FF2B5EF4-FFF2-40B4-BE49-F238E27FC236}">
                  <a16:creationId xmlns:a16="http://schemas.microsoft.com/office/drawing/2014/main" id="{D637CD27-C235-4736-B48C-2DEE0AAE2BEE}"/>
                </a:ext>
              </a:extLst>
            </p:cNvPr>
            <p:cNvSpPr/>
            <p:nvPr/>
          </p:nvSpPr>
          <p:spPr>
            <a:xfrm rot="19057886">
              <a:off x="3612887" y="5303857"/>
              <a:ext cx="307736" cy="307736"/>
            </a:xfrm>
            <a:prstGeom prst="roundRect">
              <a:avLst/>
            </a:prstGeom>
            <a:solidFill>
              <a:srgbClr val="002060"/>
            </a:solidFill>
            <a:ln w="381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55" name="TextBox 254">
              <a:extLst>
                <a:ext uri="{FF2B5EF4-FFF2-40B4-BE49-F238E27FC236}">
                  <a16:creationId xmlns:a16="http://schemas.microsoft.com/office/drawing/2014/main" id="{DCECF369-A131-C34F-ACB5-586E46D53137}"/>
                </a:ext>
              </a:extLst>
            </p:cNvPr>
            <p:cNvSpPr txBox="1"/>
            <p:nvPr/>
          </p:nvSpPr>
          <p:spPr>
            <a:xfrm>
              <a:off x="3453070" y="5747429"/>
              <a:ext cx="2418058" cy="89255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smtClean="0">
                  <a:ln>
                    <a:noFill/>
                  </a:ln>
                  <a:solidFill>
                    <a:srgbClr val="002060"/>
                  </a:solidFill>
                  <a:effectLst/>
                  <a:uLnTx/>
                  <a:uFillTx/>
                  <a:latin typeface="Dubai Medium" panose="020B0603030403030204" pitchFamily="34" charset="-78"/>
                  <a:cs typeface="Dubai Medium" panose="020B0603030403030204" pitchFamily="34" charset="-78"/>
                </a:rPr>
                <a:t>2019</a:t>
              </a:r>
              <a:endParaRPr kumimoji="0" lang="en-US"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endParaRPr>
            </a:p>
            <a:p>
              <a:pPr marL="63500" lvl="0" indent="-12700" algn="just" eaLnBrk="0" fontAlgn="base" hangingPunct="0">
                <a:spcBef>
                  <a:spcPct val="0"/>
                </a:spcBef>
                <a:spcAft>
                  <a:spcPts val="200"/>
                </a:spcAft>
                <a:buClr>
                  <a:srgbClr val="003399"/>
                </a:buClr>
                <a:tabLst>
                  <a:tab pos="223838" algn="l"/>
                </a:tabLst>
                <a:defRPr/>
              </a:pPr>
              <a:r>
                <a:rPr lang="en-US" sz="1200">
                  <a:solidFill>
                    <a:srgbClr val="000000"/>
                  </a:solidFill>
                  <a:ea typeface="MS PGothic"/>
                </a:rPr>
                <a:t>Radana held HMETD II (Rights Issue) &amp; </a:t>
              </a:r>
              <a:r>
                <a:rPr lang="en-US" sz="1200" b="1">
                  <a:solidFill>
                    <a:srgbClr val="000000"/>
                  </a:solidFill>
                  <a:ea typeface="MS PGothic"/>
                </a:rPr>
                <a:t>Rubicon</a:t>
              </a:r>
              <a:r>
                <a:rPr lang="en-US" sz="1200">
                  <a:solidFill>
                    <a:srgbClr val="000000"/>
                  </a:solidFill>
                  <a:ea typeface="MS PGothic"/>
                </a:rPr>
                <a:t> became the controlling shareholder</a:t>
              </a:r>
              <a:endParaRPr lang="en-US" sz="1200" dirty="0">
                <a:solidFill>
                  <a:srgbClr val="000000"/>
                </a:solidFill>
                <a:ea typeface="MS PGothic"/>
              </a:endParaRPr>
            </a:p>
          </p:txBody>
        </p:sp>
      </p:grpSp>
      <p:sp>
        <p:nvSpPr>
          <p:cNvPr id="259" name="Rectangle 258"/>
          <p:cNvSpPr/>
          <p:nvPr/>
        </p:nvSpPr>
        <p:spPr>
          <a:xfrm>
            <a:off x="1067571" y="5048685"/>
            <a:ext cx="984873" cy="118926"/>
          </a:xfrm>
          <a:prstGeom prst="rect">
            <a:avLst/>
          </a:prstGeom>
          <a:solidFill>
            <a:sysClr val="window" lastClr="FFFFFF"/>
          </a:solidFill>
          <a:ln w="127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60" name="Isosceles Triangle 259"/>
          <p:cNvSpPr/>
          <p:nvPr/>
        </p:nvSpPr>
        <p:spPr>
          <a:xfrm rot="5400000">
            <a:off x="9607687" y="1214764"/>
            <a:ext cx="601922" cy="284246"/>
          </a:xfrm>
          <a:prstGeom prst="triangle">
            <a:avLst/>
          </a:prstGeom>
          <a:solidFill>
            <a:srgbClr val="27CED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pic>
        <p:nvPicPr>
          <p:cNvPr id="261" name="Picture 6" descr="https://o.remove.bg/downloads/659fd94c-a84b-425c-8384-f38196895114/image-removebg-preview.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24450" y="3945362"/>
            <a:ext cx="1287034" cy="370489"/>
          </a:xfrm>
          <a:prstGeom prst="rect">
            <a:avLst/>
          </a:prstGeom>
          <a:noFill/>
          <a:extLst>
            <a:ext uri="{909E8E84-426E-40DD-AFC4-6F175D3DCCD1}">
              <a14:hiddenFill xmlns:a14="http://schemas.microsoft.com/office/drawing/2010/main">
                <a:solidFill>
                  <a:srgbClr val="FFFFFF"/>
                </a:solidFill>
              </a14:hiddenFill>
            </a:ext>
          </a:extLst>
        </p:spPr>
      </p:pic>
      <p:pic>
        <p:nvPicPr>
          <p:cNvPr id="262" name="Picture 4" descr="Lowongan Kerja PT. Radana Finance Cab Bandar Lampung - Karir Bandar Lampu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6754" y="3758253"/>
            <a:ext cx="902229" cy="575171"/>
          </a:xfrm>
          <a:prstGeom prst="rect">
            <a:avLst/>
          </a:prstGeom>
          <a:noFill/>
          <a:extLst>
            <a:ext uri="{909E8E84-426E-40DD-AFC4-6F175D3DCCD1}">
              <a14:hiddenFill xmlns:a14="http://schemas.microsoft.com/office/drawing/2010/main">
                <a:solidFill>
                  <a:srgbClr val="FFFFFF"/>
                </a:solidFill>
              </a14:hiddenFill>
            </a:ext>
          </a:extLst>
        </p:spPr>
      </p:pic>
      <p:sp>
        <p:nvSpPr>
          <p:cNvPr id="263" name="Rounded Rectangle 262">
            <a:extLst>
              <a:ext uri="{FF2B5EF4-FFF2-40B4-BE49-F238E27FC236}">
                <a16:creationId xmlns:a16="http://schemas.microsoft.com/office/drawing/2014/main" id="{D637CD27-C235-4736-B48C-2DEE0AAE2BEE}"/>
              </a:ext>
            </a:extLst>
          </p:cNvPr>
          <p:cNvSpPr/>
          <p:nvPr/>
        </p:nvSpPr>
        <p:spPr>
          <a:xfrm rot="19057886">
            <a:off x="4012971" y="3156489"/>
            <a:ext cx="307736" cy="307736"/>
          </a:xfrm>
          <a:prstGeom prst="roundRect">
            <a:avLst/>
          </a:prstGeom>
          <a:solidFill>
            <a:srgbClr val="00206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cxnSp>
        <p:nvCxnSpPr>
          <p:cNvPr id="264" name="Straight Connector 263">
            <a:extLst>
              <a:ext uri="{FF2B5EF4-FFF2-40B4-BE49-F238E27FC236}">
                <a16:creationId xmlns:a16="http://schemas.microsoft.com/office/drawing/2014/main" id="{D5516FF6-4B70-4E42-AAEE-FD0AFFC459B3}"/>
              </a:ext>
            </a:extLst>
          </p:cNvPr>
          <p:cNvCxnSpPr>
            <a:cxnSpLocks/>
          </p:cNvCxnSpPr>
          <p:nvPr/>
        </p:nvCxnSpPr>
        <p:spPr>
          <a:xfrm>
            <a:off x="4485323" y="3843729"/>
            <a:ext cx="1986" cy="493327"/>
          </a:xfrm>
          <a:prstGeom prst="line">
            <a:avLst/>
          </a:prstGeom>
          <a:noFill/>
          <a:ln w="28575" cap="flat" cmpd="sng" algn="ctr">
            <a:solidFill>
              <a:sysClr val="window" lastClr="FFFFFF">
                <a:lumMod val="95000"/>
              </a:sysClr>
            </a:solidFill>
            <a:prstDash val="solid"/>
            <a:miter lim="800000"/>
          </a:ln>
          <a:effectLst/>
        </p:spPr>
      </p:cxnSp>
      <p:sp>
        <p:nvSpPr>
          <p:cNvPr id="265" name="Rounded Rectangle 264">
            <a:extLst>
              <a:ext uri="{FF2B5EF4-FFF2-40B4-BE49-F238E27FC236}">
                <a16:creationId xmlns:a16="http://schemas.microsoft.com/office/drawing/2014/main" id="{D637CD27-C235-4736-B48C-2DEE0AAE2BEE}"/>
              </a:ext>
            </a:extLst>
          </p:cNvPr>
          <p:cNvSpPr/>
          <p:nvPr/>
        </p:nvSpPr>
        <p:spPr>
          <a:xfrm rot="19057886">
            <a:off x="9096726" y="4940322"/>
            <a:ext cx="307736" cy="307736"/>
          </a:xfrm>
          <a:prstGeom prst="roundRect">
            <a:avLst/>
          </a:prstGeom>
          <a:solidFill>
            <a:srgbClr val="00206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66" name="Isosceles Triangle 265"/>
          <p:cNvSpPr/>
          <p:nvPr/>
        </p:nvSpPr>
        <p:spPr>
          <a:xfrm>
            <a:off x="10706506" y="3988484"/>
            <a:ext cx="586751" cy="284246"/>
          </a:xfrm>
          <a:prstGeom prst="triangle">
            <a:avLst/>
          </a:prstGeom>
          <a:solidFill>
            <a:srgbClr val="C9C9C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cxnSp>
        <p:nvCxnSpPr>
          <p:cNvPr id="267" name="Straight Connector 266">
            <a:extLst>
              <a:ext uri="{FF2B5EF4-FFF2-40B4-BE49-F238E27FC236}">
                <a16:creationId xmlns:a16="http://schemas.microsoft.com/office/drawing/2014/main" id="{D5516FF6-4B70-4E42-AAEE-FD0AFFC459B3}"/>
              </a:ext>
            </a:extLst>
          </p:cNvPr>
          <p:cNvCxnSpPr>
            <a:cxnSpLocks/>
          </p:cNvCxnSpPr>
          <p:nvPr/>
        </p:nvCxnSpPr>
        <p:spPr>
          <a:xfrm>
            <a:off x="8746612" y="3865449"/>
            <a:ext cx="7473" cy="500859"/>
          </a:xfrm>
          <a:prstGeom prst="line">
            <a:avLst/>
          </a:prstGeom>
          <a:noFill/>
          <a:ln w="28575" cap="flat" cmpd="sng" algn="ctr">
            <a:solidFill>
              <a:sysClr val="window" lastClr="FFFFFF">
                <a:lumMod val="95000"/>
              </a:sysClr>
            </a:solidFill>
            <a:prstDash val="solid"/>
            <a:miter lim="800000"/>
          </a:ln>
          <a:effectLst/>
        </p:spPr>
      </p:cxnSp>
      <p:pic>
        <p:nvPicPr>
          <p:cNvPr id="268" name="Picture 2" descr="https://o.remove.bg/downloads/52018c30-3292-4ba2-b7d2-3c916d3b02c9/image-removebg-preview.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1888" y="1868757"/>
            <a:ext cx="702863" cy="697240"/>
          </a:xfrm>
          <a:prstGeom prst="rect">
            <a:avLst/>
          </a:prstGeom>
          <a:noFill/>
          <a:extLst>
            <a:ext uri="{909E8E84-426E-40DD-AFC4-6F175D3DCCD1}">
              <a14:hiddenFill xmlns:a14="http://schemas.microsoft.com/office/drawing/2010/main">
                <a:solidFill>
                  <a:srgbClr val="FFFFFF"/>
                </a:solidFill>
              </a14:hiddenFill>
            </a:ext>
          </a:extLst>
        </p:spPr>
      </p:pic>
      <p:pic>
        <p:nvPicPr>
          <p:cNvPr id="269" name="Picture 6" descr="PT HD Finance Tbk | Seputar Semarang"/>
          <p:cNvPicPr>
            <a:picLocks noChangeAspect="1" noChangeArrowheads="1"/>
          </p:cNvPicPr>
          <p:nvPr/>
        </p:nvPicPr>
        <p:blipFill>
          <a:blip r:embed="rId7"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5924664" y="5685436"/>
            <a:ext cx="1209201" cy="466752"/>
          </a:xfrm>
          <a:prstGeom prst="rect">
            <a:avLst/>
          </a:prstGeom>
          <a:noFill/>
          <a:extLst>
            <a:ext uri="{909E8E84-426E-40DD-AFC4-6F175D3DCCD1}">
              <a14:hiddenFill xmlns:a14="http://schemas.microsoft.com/office/drawing/2010/main">
                <a:solidFill>
                  <a:srgbClr val="FFFFFF"/>
                </a:solidFill>
              </a14:hiddenFill>
            </a:ext>
          </a:extLst>
        </p:spPr>
      </p:pic>
      <p:cxnSp>
        <p:nvCxnSpPr>
          <p:cNvPr id="270" name="Straight Connector 269">
            <a:extLst>
              <a:ext uri="{FF2B5EF4-FFF2-40B4-BE49-F238E27FC236}">
                <a16:creationId xmlns:a16="http://schemas.microsoft.com/office/drawing/2014/main" id="{D5516FF6-4B70-4E42-AAEE-FD0AFFC459B3}"/>
              </a:ext>
            </a:extLst>
          </p:cNvPr>
          <p:cNvCxnSpPr>
            <a:cxnSpLocks/>
          </p:cNvCxnSpPr>
          <p:nvPr/>
        </p:nvCxnSpPr>
        <p:spPr>
          <a:xfrm>
            <a:off x="5885794" y="5621247"/>
            <a:ext cx="1429" cy="641571"/>
          </a:xfrm>
          <a:prstGeom prst="line">
            <a:avLst/>
          </a:prstGeom>
          <a:noFill/>
          <a:ln w="28575" cap="flat" cmpd="sng" algn="ctr">
            <a:solidFill>
              <a:sysClr val="window" lastClr="FFFFFF">
                <a:lumMod val="95000"/>
              </a:sysClr>
            </a:solidFill>
            <a:prstDash val="solid"/>
            <a:miter lim="800000"/>
          </a:ln>
          <a:effectLst/>
        </p:spPr>
      </p:cxnSp>
      <p:sp>
        <p:nvSpPr>
          <p:cNvPr id="271" name="TextBox 270"/>
          <p:cNvSpPr txBox="1"/>
          <p:nvPr/>
        </p:nvSpPr>
        <p:spPr>
          <a:xfrm>
            <a:off x="4618306" y="770420"/>
            <a:ext cx="2828368" cy="338554"/>
          </a:xfrm>
          <a:prstGeom prst="rect">
            <a:avLst/>
          </a:prstGeom>
          <a:noFill/>
        </p:spPr>
        <p:txBody>
          <a:bodyPr wrap="square" rtlCol="0">
            <a:spAutoFit/>
          </a:bodyPr>
          <a:lstStyle/>
          <a:p>
            <a:pPr>
              <a:defRPr/>
            </a:pPr>
            <a:r>
              <a:rPr lang="en-ID" sz="1600" b="1" dirty="0">
                <a:solidFill>
                  <a:srgbClr val="002060"/>
                </a:solidFill>
                <a:latin typeface="Dubai Medium" panose="020B0603030403030204" pitchFamily="34" charset="-78"/>
                <a:cs typeface="Dubai Medium" panose="020B0603030403030204" pitchFamily="34" charset="-78"/>
              </a:rPr>
              <a:t>Transform Business Model</a:t>
            </a:r>
            <a:endParaRPr lang="en-US" sz="1600" b="1" dirty="0">
              <a:solidFill>
                <a:srgbClr val="002060"/>
              </a:solidFill>
              <a:latin typeface="Dubai Medium" panose="020B0603030403030204" pitchFamily="34" charset="-78"/>
              <a:cs typeface="Dubai Medium" panose="020B0603030403030204" pitchFamily="34" charset="-78"/>
            </a:endParaRPr>
          </a:p>
        </p:txBody>
      </p:sp>
      <p:grpSp>
        <p:nvGrpSpPr>
          <p:cNvPr id="273" name="Group 272"/>
          <p:cNvGrpSpPr/>
          <p:nvPr/>
        </p:nvGrpSpPr>
        <p:grpSpPr>
          <a:xfrm>
            <a:off x="5042575" y="1242011"/>
            <a:ext cx="1641147" cy="1347593"/>
            <a:chOff x="3368662" y="5303857"/>
            <a:chExt cx="1739772" cy="1313626"/>
          </a:xfrm>
        </p:grpSpPr>
        <p:sp>
          <p:nvSpPr>
            <p:cNvPr id="274" name="Rounded Rectangle 273">
              <a:extLst>
                <a:ext uri="{FF2B5EF4-FFF2-40B4-BE49-F238E27FC236}">
                  <a16:creationId xmlns:a16="http://schemas.microsoft.com/office/drawing/2014/main" id="{D637CD27-C235-4736-B48C-2DEE0AAE2BEE}"/>
                </a:ext>
              </a:extLst>
            </p:cNvPr>
            <p:cNvSpPr/>
            <p:nvPr/>
          </p:nvSpPr>
          <p:spPr>
            <a:xfrm rot="19057886">
              <a:off x="3528479" y="5303857"/>
              <a:ext cx="307736" cy="307736"/>
            </a:xfrm>
            <a:prstGeom prst="roundRect">
              <a:avLst/>
            </a:prstGeom>
            <a:solidFill>
              <a:srgbClr val="002060"/>
            </a:solidFill>
            <a:ln w="381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75" name="TextBox 274">
              <a:extLst>
                <a:ext uri="{FF2B5EF4-FFF2-40B4-BE49-F238E27FC236}">
                  <a16:creationId xmlns:a16="http://schemas.microsoft.com/office/drawing/2014/main" id="{DCECF369-A131-C34F-ACB5-586E46D53137}"/>
                </a:ext>
              </a:extLst>
            </p:cNvPr>
            <p:cNvSpPr txBox="1"/>
            <p:nvPr/>
          </p:nvSpPr>
          <p:spPr>
            <a:xfrm>
              <a:off x="3368662" y="5747428"/>
              <a:ext cx="1739772" cy="87005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rPr>
                <a:t>2020</a:t>
              </a:r>
            </a:p>
            <a:p>
              <a:pPr marL="63500" lvl="0" indent="-12700" algn="just" eaLnBrk="0" fontAlgn="base" hangingPunct="0">
                <a:spcBef>
                  <a:spcPct val="0"/>
                </a:spcBef>
                <a:spcAft>
                  <a:spcPts val="200"/>
                </a:spcAft>
                <a:buClr>
                  <a:srgbClr val="003399"/>
                </a:buClr>
                <a:tabLst>
                  <a:tab pos="223838" algn="l"/>
                </a:tabLst>
                <a:defRPr/>
              </a:pPr>
              <a:r>
                <a:rPr lang="en-US" sz="1200">
                  <a:solidFill>
                    <a:srgbClr val="000000"/>
                  </a:solidFill>
                  <a:ea typeface="MS PGothic"/>
                </a:rPr>
                <a:t>Rubicon closed the deal after MTO in April</a:t>
              </a:r>
              <a:endParaRPr lang="en-US" sz="1200" dirty="0">
                <a:solidFill>
                  <a:srgbClr val="000000"/>
                </a:solidFill>
                <a:ea typeface="MS PGothic"/>
              </a:endParaRPr>
            </a:p>
          </p:txBody>
        </p:sp>
      </p:grpSp>
      <p:sp>
        <p:nvSpPr>
          <p:cNvPr id="276" name="Rounded Rectangle 275">
            <a:extLst>
              <a:ext uri="{FF2B5EF4-FFF2-40B4-BE49-F238E27FC236}">
                <a16:creationId xmlns:a16="http://schemas.microsoft.com/office/drawing/2014/main" id="{D637CD27-C235-4736-B48C-2DEE0AAE2BEE}"/>
              </a:ext>
            </a:extLst>
          </p:cNvPr>
          <p:cNvSpPr/>
          <p:nvPr/>
        </p:nvSpPr>
        <p:spPr>
          <a:xfrm rot="19057886">
            <a:off x="8063124" y="1171439"/>
            <a:ext cx="307736" cy="315693"/>
          </a:xfrm>
          <a:prstGeom prst="roundRect">
            <a:avLst/>
          </a:prstGeom>
          <a:solidFill>
            <a:srgbClr val="002060"/>
          </a:solidFill>
          <a:ln w="381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Dubai Medium" panose="020B0603030403030204" pitchFamily="34" charset="-78"/>
              <a:cs typeface="Dubai Medium" panose="020B0603030403030204" pitchFamily="34" charset="-78"/>
            </a:endParaRPr>
          </a:p>
        </p:txBody>
      </p:sp>
      <p:sp>
        <p:nvSpPr>
          <p:cNvPr id="277" name="TextBox 276">
            <a:extLst>
              <a:ext uri="{FF2B5EF4-FFF2-40B4-BE49-F238E27FC236}">
                <a16:creationId xmlns:a16="http://schemas.microsoft.com/office/drawing/2014/main" id="{DCECF369-A131-C34F-ACB5-586E46D53137}"/>
              </a:ext>
            </a:extLst>
          </p:cNvPr>
          <p:cNvSpPr txBox="1"/>
          <p:nvPr/>
        </p:nvSpPr>
        <p:spPr>
          <a:xfrm>
            <a:off x="7378164" y="1677632"/>
            <a:ext cx="1845923" cy="89255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b="1" kern="0" smtClean="0">
                <a:solidFill>
                  <a:srgbClr val="002060"/>
                </a:solidFill>
                <a:latin typeface="Dubai Medium" panose="020B0603030403030204" pitchFamily="34" charset="-78"/>
                <a:cs typeface="Dubai Medium" panose="020B0603030403030204" pitchFamily="34" charset="-78"/>
              </a:rPr>
              <a:t>2021</a:t>
            </a:r>
            <a:endParaRPr kumimoji="0" lang="en-US" sz="1600" b="1" i="0" u="none" strike="noStrike" kern="0" cap="none" spc="0" normalizeH="0" baseline="0" noProof="0" dirty="0">
              <a:ln>
                <a:noFill/>
              </a:ln>
              <a:solidFill>
                <a:srgbClr val="002060"/>
              </a:solidFill>
              <a:effectLst/>
              <a:uLnTx/>
              <a:uFillTx/>
              <a:latin typeface="Dubai Medium" panose="020B0603030403030204" pitchFamily="34" charset="-78"/>
              <a:cs typeface="Dubai Medium" panose="020B0603030403030204" pitchFamily="34" charset="-78"/>
            </a:endParaRPr>
          </a:p>
          <a:p>
            <a:pPr lvl="0" algn="just" eaLnBrk="0" fontAlgn="base" hangingPunct="0">
              <a:spcBef>
                <a:spcPct val="0"/>
              </a:spcBef>
              <a:spcAft>
                <a:spcPts val="200"/>
              </a:spcAft>
              <a:buClr>
                <a:srgbClr val="003399"/>
              </a:buClr>
              <a:defRPr/>
            </a:pPr>
            <a:r>
              <a:rPr lang="en-US" sz="1200">
                <a:solidFill>
                  <a:srgbClr val="000000"/>
                </a:solidFill>
                <a:ea typeface="MS PGothic"/>
              </a:rPr>
              <a:t>Radana held private placement to increase public shares</a:t>
            </a:r>
            <a:endParaRPr lang="en-US" sz="1200" dirty="0">
              <a:solidFill>
                <a:srgbClr val="000000"/>
              </a:solidFill>
              <a:ea typeface="MS PGothic"/>
            </a:endParaRP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i="0" u="none" strike="noStrike" cap="none" smtClean="0">
                <a:solidFill>
                  <a:schemeClr val="bg1"/>
                </a:solidFill>
                <a:latin typeface="Dubai Medium" panose="020B0603030403030204" pitchFamily="34" charset="-78"/>
                <a:ea typeface="Arial"/>
                <a:cs typeface="Dubai Medium" panose="020B0603030403030204" pitchFamily="34" charset="-78"/>
                <a:sym typeface="Arial"/>
              </a:rPr>
              <a:t>2</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spTree>
    <p:extLst>
      <p:ext uri="{BB962C8B-B14F-4D97-AF65-F5344CB8AC3E}">
        <p14:creationId xmlns:p14="http://schemas.microsoft.com/office/powerpoint/2010/main" val="902090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smtClean="0">
                <a:solidFill>
                  <a:schemeClr val="accent4">
                    <a:lumMod val="60000"/>
                    <a:lumOff val="40000"/>
                  </a:schemeClr>
                </a:solidFill>
                <a:latin typeface="Dubai Medium" panose="020B0603030403030204" pitchFamily="34" charset="-78"/>
                <a:cs typeface="Dubai Medium" panose="020B0603030403030204" pitchFamily="34" charset="-78"/>
              </a:rPr>
              <a:t>Shareholder Structure</a:t>
            </a: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i="0" u="none" strike="noStrike" cap="none" smtClean="0">
                <a:solidFill>
                  <a:schemeClr val="bg1"/>
                </a:solidFill>
                <a:latin typeface="Dubai Medium" panose="020B0603030403030204" pitchFamily="34" charset="-78"/>
                <a:ea typeface="Arial"/>
                <a:cs typeface="Dubai Medium" panose="020B0603030403030204" pitchFamily="34" charset="-78"/>
                <a:sym typeface="Arial"/>
              </a:rPr>
              <a:t>3</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graphicFrame>
        <p:nvGraphicFramePr>
          <p:cNvPr id="10" name="Chart 9"/>
          <p:cNvGraphicFramePr/>
          <p:nvPr>
            <p:extLst>
              <p:ext uri="{D42A27DB-BD31-4B8C-83A1-F6EECF244321}">
                <p14:modId xmlns:p14="http://schemas.microsoft.com/office/powerpoint/2010/main" val="202241585"/>
              </p:ext>
            </p:extLst>
          </p:nvPr>
        </p:nvGraphicFramePr>
        <p:xfrm>
          <a:off x="132577" y="1444272"/>
          <a:ext cx="5965729" cy="4428126"/>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DCECF369-A131-C34F-ACB5-586E46D53137}"/>
              </a:ext>
            </a:extLst>
          </p:cNvPr>
          <p:cNvSpPr txBox="1"/>
          <p:nvPr/>
        </p:nvSpPr>
        <p:spPr>
          <a:xfrm>
            <a:off x="5783042" y="1639201"/>
            <a:ext cx="5749318" cy="2123658"/>
          </a:xfrm>
          <a:prstGeom prst="rect">
            <a:avLst/>
          </a:prstGeom>
          <a:noFill/>
        </p:spPr>
        <p:txBody>
          <a:bodyPr wrap="square" rtlCol="0">
            <a:spAutoFit/>
          </a:bodyPr>
          <a:lstStyle/>
          <a:p>
            <a:pPr lvl="0">
              <a:lnSpc>
                <a:spcPct val="150000"/>
              </a:lnSpc>
              <a:defRPr/>
            </a:pPr>
            <a:r>
              <a:rPr lang="en-US" sz="1600" b="1" kern="0" dirty="0">
                <a:solidFill>
                  <a:srgbClr val="002060"/>
                </a:solidFill>
                <a:latin typeface="Dubai Medium" panose="020B0603030403030204" pitchFamily="34" charset="-78"/>
                <a:cs typeface="Dubai Medium" panose="020B0603030403030204" pitchFamily="34" charset="-78"/>
              </a:rPr>
              <a:t>Rubicon Investment Holding Pte. Ltd.</a:t>
            </a:r>
          </a:p>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kern="0" dirty="0">
                <a:solidFill>
                  <a:srgbClr val="000000"/>
                </a:solidFill>
                <a:latin typeface="Dubai Medium" panose="020B0603030403030204" pitchFamily="34" charset="-78"/>
                <a:ea typeface="MS PGothic"/>
                <a:cs typeface="Dubai Medium" panose="020B0603030403030204" pitchFamily="34" charset="-78"/>
              </a:rPr>
              <a:t>Rubicon Investments Holding Pte. Ltd. (“Rubicon”) is directly controlled and majority owned by  Archipelago Asia Focus Fund Pte. Ltd., a company incorporated under the laws of the Republic of Singapore ("AAFF SG") and indirectly controlled by  Archipelago Capital Partners Pte. Ltd. (“ACP”), an investment company incorporated under the laws of the Republic of Singapore and </a:t>
            </a:r>
            <a:r>
              <a:rPr lang="en-US" sz="1200" kern="0" dirty="0" err="1">
                <a:solidFill>
                  <a:srgbClr val="000000"/>
                </a:solidFill>
                <a:latin typeface="Dubai Medium" panose="020B0603030403030204" pitchFamily="34" charset="-78"/>
                <a:ea typeface="MS PGothic"/>
                <a:cs typeface="Dubai Medium" panose="020B0603030403030204" pitchFamily="34" charset="-78"/>
              </a:rPr>
              <a:t>licenced</a:t>
            </a:r>
            <a:r>
              <a:rPr lang="en-US" sz="1200" kern="0" dirty="0">
                <a:solidFill>
                  <a:srgbClr val="000000"/>
                </a:solidFill>
                <a:latin typeface="Dubai Medium" panose="020B0603030403030204" pitchFamily="34" charset="-78"/>
                <a:ea typeface="MS PGothic"/>
                <a:cs typeface="Dubai Medium" panose="020B0603030403030204" pitchFamily="34" charset="-78"/>
              </a:rPr>
              <a:t> by the Monetary Authority of Singapore in Singapura.</a:t>
            </a:r>
          </a:p>
        </p:txBody>
      </p:sp>
      <p:sp>
        <p:nvSpPr>
          <p:cNvPr id="12" name="TextBox 11">
            <a:extLst>
              <a:ext uri="{FF2B5EF4-FFF2-40B4-BE49-F238E27FC236}">
                <a16:creationId xmlns:a16="http://schemas.microsoft.com/office/drawing/2014/main" id="{DCECF369-A131-C34F-ACB5-586E46D53137}"/>
              </a:ext>
            </a:extLst>
          </p:cNvPr>
          <p:cNvSpPr txBox="1"/>
          <p:nvPr/>
        </p:nvSpPr>
        <p:spPr>
          <a:xfrm>
            <a:off x="5783042" y="3861193"/>
            <a:ext cx="5749318" cy="1569660"/>
          </a:xfrm>
          <a:prstGeom prst="rect">
            <a:avLst/>
          </a:prstGeom>
          <a:noFill/>
        </p:spPr>
        <p:txBody>
          <a:bodyPr wrap="square" rtlCol="0">
            <a:spAutoFit/>
          </a:bodyPr>
          <a:lstStyle/>
          <a:p>
            <a:pPr lvl="0">
              <a:lnSpc>
                <a:spcPct val="150000"/>
              </a:lnSpc>
              <a:defRPr/>
            </a:pPr>
            <a:r>
              <a:rPr lang="en-US" sz="1600" b="1" kern="0" dirty="0">
                <a:solidFill>
                  <a:srgbClr val="002060"/>
                </a:solidFill>
                <a:latin typeface="Dubai Medium" panose="020B0603030403030204" pitchFamily="34" charset="-78"/>
                <a:cs typeface="Dubai Medium" panose="020B0603030403030204" pitchFamily="34" charset="-78"/>
              </a:rPr>
              <a:t>PT Tiara </a:t>
            </a:r>
            <a:r>
              <a:rPr lang="en-US" sz="1600" b="1" kern="0" dirty="0" err="1">
                <a:solidFill>
                  <a:srgbClr val="002060"/>
                </a:solidFill>
                <a:latin typeface="Dubai Medium" panose="020B0603030403030204" pitchFamily="34" charset="-78"/>
                <a:cs typeface="Dubai Medium" panose="020B0603030403030204" pitchFamily="34" charset="-78"/>
              </a:rPr>
              <a:t>Marga</a:t>
            </a:r>
            <a:r>
              <a:rPr lang="en-US" sz="1600" b="1" kern="0" dirty="0">
                <a:solidFill>
                  <a:srgbClr val="002060"/>
                </a:solidFill>
                <a:latin typeface="Dubai Medium" panose="020B0603030403030204" pitchFamily="34" charset="-78"/>
                <a:cs typeface="Dubai Medium" panose="020B0603030403030204" pitchFamily="34" charset="-78"/>
              </a:rPr>
              <a:t> </a:t>
            </a:r>
            <a:r>
              <a:rPr lang="en-US" sz="1600" b="1" kern="0" dirty="0" err="1">
                <a:solidFill>
                  <a:srgbClr val="002060"/>
                </a:solidFill>
                <a:latin typeface="Dubai Medium" panose="020B0603030403030204" pitchFamily="34" charset="-78"/>
                <a:cs typeface="Dubai Medium" panose="020B0603030403030204" pitchFamily="34" charset="-78"/>
              </a:rPr>
              <a:t>Trakindo</a:t>
            </a:r>
            <a:endParaRPr lang="en-US" sz="1600" b="1" kern="0" dirty="0">
              <a:solidFill>
                <a:srgbClr val="002060"/>
              </a:solidFill>
              <a:latin typeface="Dubai Medium" panose="020B0603030403030204" pitchFamily="34" charset="-78"/>
              <a:cs typeface="Dubai Medium" panose="020B0603030403030204" pitchFamily="34" charset="-78"/>
            </a:endParaRPr>
          </a:p>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kern="0" dirty="0">
                <a:solidFill>
                  <a:srgbClr val="000000"/>
                </a:solidFill>
                <a:latin typeface="Dubai Medium" panose="020B0603030403030204" pitchFamily="34" charset="-78"/>
                <a:ea typeface="MS PGothic"/>
                <a:cs typeface="Dubai Medium" panose="020B0603030403030204" pitchFamily="34" charset="-78"/>
              </a:rPr>
              <a:t>Established as a Holding Company of the TMT Group in 2000, PT Tiara </a:t>
            </a:r>
            <a:r>
              <a:rPr lang="en-US" sz="1200" kern="0" dirty="0" err="1">
                <a:solidFill>
                  <a:srgbClr val="000000"/>
                </a:solidFill>
                <a:latin typeface="Dubai Medium" panose="020B0603030403030204" pitchFamily="34" charset="-78"/>
                <a:ea typeface="MS PGothic"/>
                <a:cs typeface="Dubai Medium" panose="020B0603030403030204" pitchFamily="34" charset="-78"/>
              </a:rPr>
              <a:t>Marga</a:t>
            </a:r>
            <a:r>
              <a:rPr lang="en-US" sz="1200" kern="0" dirty="0">
                <a:solidFill>
                  <a:srgbClr val="000000"/>
                </a:solidFill>
                <a:latin typeface="Dubai Medium" panose="020B0603030403030204" pitchFamily="34" charset="-78"/>
                <a:ea typeface="MS PGothic"/>
                <a:cs typeface="Dubai Medium" panose="020B0603030403030204" pitchFamily="34" charset="-78"/>
              </a:rPr>
              <a:t> </a:t>
            </a:r>
            <a:r>
              <a:rPr lang="en-US" sz="1200" kern="0" dirty="0" err="1">
                <a:solidFill>
                  <a:srgbClr val="000000"/>
                </a:solidFill>
                <a:latin typeface="Dubai Medium" panose="020B0603030403030204" pitchFamily="34" charset="-78"/>
                <a:ea typeface="MS PGothic"/>
                <a:cs typeface="Dubai Medium" panose="020B0603030403030204" pitchFamily="34" charset="-78"/>
              </a:rPr>
              <a:t>Trakindo</a:t>
            </a:r>
            <a:r>
              <a:rPr lang="en-US" sz="1200" kern="0" dirty="0">
                <a:solidFill>
                  <a:srgbClr val="000000"/>
                </a:solidFill>
                <a:latin typeface="Dubai Medium" panose="020B0603030403030204" pitchFamily="34" charset="-78"/>
                <a:ea typeface="MS PGothic"/>
                <a:cs typeface="Dubai Medium" panose="020B0603030403030204" pitchFamily="34" charset="-78"/>
              </a:rPr>
              <a:t> (TMT) is a private company headquartered in Jakarta. TMT oversees several sub-holdings in heavy equipment procurement and services, financing, integrated minerals and energy, consumer retail, </a:t>
            </a:r>
            <a:r>
              <a:rPr lang="en-US" sz="1200" kern="0" dirty="0" err="1">
                <a:solidFill>
                  <a:srgbClr val="000000"/>
                </a:solidFill>
                <a:latin typeface="Dubai Medium" panose="020B0603030403030204" pitchFamily="34" charset="-78"/>
                <a:ea typeface="MS PGothic"/>
                <a:cs typeface="Dubai Medium" panose="020B0603030403030204" pitchFamily="34" charset="-78"/>
              </a:rPr>
              <a:t>hospitaly</a:t>
            </a:r>
            <a:r>
              <a:rPr lang="en-US" sz="1200" kern="0" dirty="0">
                <a:solidFill>
                  <a:srgbClr val="000000"/>
                </a:solidFill>
                <a:latin typeface="Dubai Medium" panose="020B0603030403030204" pitchFamily="34" charset="-78"/>
                <a:ea typeface="MS PGothic"/>
                <a:cs typeface="Dubai Medium" panose="020B0603030403030204" pitchFamily="34" charset="-78"/>
              </a:rPr>
              <a:t> and food manufacturing.</a:t>
            </a:r>
          </a:p>
        </p:txBody>
      </p:sp>
    </p:spTree>
    <p:extLst>
      <p:ext uri="{BB962C8B-B14F-4D97-AF65-F5344CB8AC3E}">
        <p14:creationId xmlns:p14="http://schemas.microsoft.com/office/powerpoint/2010/main" val="1694900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1918455" y="-390310"/>
            <a:ext cx="6223343" cy="781302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42600" y="62534"/>
            <a:ext cx="5544131" cy="707886"/>
          </a:xfrm>
          <a:prstGeom prst="rect">
            <a:avLst/>
          </a:prstGeom>
        </p:spPr>
        <p:txBody>
          <a:bodyPr wrap="square">
            <a:spAutoFit/>
          </a:bodyPr>
          <a:lstStyle/>
          <a:p>
            <a:r>
              <a:rPr lang="en-US" sz="4000" dirty="0" err="1" smtClean="0">
                <a:solidFill>
                  <a:schemeClr val="accent4">
                    <a:lumMod val="60000"/>
                    <a:lumOff val="40000"/>
                  </a:schemeClr>
                </a:solidFill>
                <a:latin typeface="Dubai Medium" panose="020B0603030403030204" pitchFamily="34" charset="-78"/>
                <a:cs typeface="Dubai Medium" panose="020B0603030403030204" pitchFamily="34" charset="-78"/>
              </a:rPr>
              <a:t>Paparan</a:t>
            </a:r>
            <a:r>
              <a:rPr lang="en-US" sz="4000" dirty="0" smtClean="0">
                <a:solidFill>
                  <a:schemeClr val="accent4">
                    <a:lumMod val="60000"/>
                    <a:lumOff val="40000"/>
                  </a:schemeClr>
                </a:solidFill>
                <a:latin typeface="Dubai Medium" panose="020B0603030403030204" pitchFamily="34" charset="-78"/>
                <a:cs typeface="Dubai Medium" panose="020B0603030403030204" pitchFamily="34" charset="-78"/>
              </a:rPr>
              <a:t> </a:t>
            </a:r>
            <a:r>
              <a:rPr lang="en-US" sz="4000" dirty="0" err="1" smtClean="0">
                <a:solidFill>
                  <a:schemeClr val="accent4">
                    <a:lumMod val="60000"/>
                    <a:lumOff val="40000"/>
                  </a:schemeClr>
                </a:solidFill>
                <a:latin typeface="Dubai Medium" panose="020B0603030403030204" pitchFamily="34" charset="-78"/>
                <a:cs typeface="Dubai Medium" panose="020B0603030403030204" pitchFamily="34" charset="-78"/>
              </a:rPr>
              <a:t>Publik</a:t>
            </a:r>
            <a:r>
              <a:rPr lang="en-US" sz="4000" dirty="0" smtClean="0">
                <a:solidFill>
                  <a:schemeClr val="accent4">
                    <a:lumMod val="60000"/>
                    <a:lumOff val="40000"/>
                  </a:schemeClr>
                </a:solidFill>
                <a:latin typeface="Dubai Medium" panose="020B0603030403030204" pitchFamily="34" charset="-78"/>
                <a:cs typeface="Dubai Medium" panose="020B0603030403030204" pitchFamily="34" charset="-78"/>
              </a:rPr>
              <a:t> 2024</a:t>
            </a:r>
            <a:endParaRPr lang="id-ID" sz="4000" dirty="0">
              <a:solidFill>
                <a:schemeClr val="accent4">
                  <a:lumMod val="60000"/>
                  <a:lumOff val="40000"/>
                </a:schemeClr>
              </a:solidFill>
              <a:latin typeface="Dubai Medium" panose="020B0603030403030204" pitchFamily="34" charset="-78"/>
              <a:cs typeface="Dubai Medium" panose="020B0603030403030204" pitchFamily="34" charset="-78"/>
            </a:endParaRPr>
          </a:p>
        </p:txBody>
      </p:sp>
      <p:sp>
        <p:nvSpPr>
          <p:cNvPr id="10" name="TextBox 9"/>
          <p:cNvSpPr txBox="1"/>
          <p:nvPr/>
        </p:nvSpPr>
        <p:spPr>
          <a:xfrm>
            <a:off x="239151" y="3190397"/>
            <a:ext cx="3236740" cy="1015663"/>
          </a:xfrm>
          <a:prstGeom prst="rect">
            <a:avLst/>
          </a:prstGeom>
          <a:noFill/>
        </p:spPr>
        <p:txBody>
          <a:bodyPr wrap="square" rtlCol="0">
            <a:spAutoFit/>
          </a:bodyPr>
          <a:lstStyle/>
          <a:p>
            <a:pPr algn="ctr"/>
            <a:r>
              <a:rPr lang="en-US" sz="6000" b="1" dirty="0" smtClean="0">
                <a:solidFill>
                  <a:schemeClr val="bg1"/>
                </a:solidFill>
                <a:latin typeface="Dubai Medium" panose="020B0603030403030204" pitchFamily="34" charset="-78"/>
                <a:cs typeface="Dubai Medium" panose="020B0603030403030204" pitchFamily="34" charset="-78"/>
              </a:rPr>
              <a:t>AGENDA</a:t>
            </a:r>
            <a:endParaRPr lang="en-US" sz="6000" b="1" dirty="0">
              <a:solidFill>
                <a:schemeClr val="bg1"/>
              </a:solidFill>
              <a:latin typeface="Dubai Medium" panose="020B0603030403030204" pitchFamily="34" charset="-78"/>
              <a:cs typeface="Dubai Medium" panose="020B0603030403030204" pitchFamily="34" charset="-78"/>
            </a:endParaRPr>
          </a:p>
        </p:txBody>
      </p:sp>
      <p:sp>
        <p:nvSpPr>
          <p:cNvPr id="11" name="Rounded Rectangle 10"/>
          <p:cNvSpPr/>
          <p:nvPr/>
        </p:nvSpPr>
        <p:spPr>
          <a:xfrm>
            <a:off x="4528540" y="1597100"/>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p:cNvSpPr txBox="1"/>
          <p:nvPr/>
        </p:nvSpPr>
        <p:spPr>
          <a:xfrm>
            <a:off x="4554360" y="1707964"/>
            <a:ext cx="7027971" cy="553998"/>
          </a:xfrm>
          <a:prstGeom prst="rect">
            <a:avLst/>
          </a:prstGeom>
          <a:noFill/>
        </p:spPr>
        <p:txBody>
          <a:bodyPr wrap="square" rtlCol="0">
            <a:spAutoFit/>
          </a:bodyPr>
          <a:lstStyle/>
          <a:p>
            <a:r>
              <a:rPr lang="en-US" sz="3000" b="1" smtClean="0">
                <a:solidFill>
                  <a:schemeClr val="bg1"/>
                </a:solidFill>
                <a:latin typeface="Dubai Medium" panose="020B0603030403030204" pitchFamily="34" charset="-78"/>
                <a:cs typeface="Dubai Medium" panose="020B0603030403030204" pitchFamily="34" charset="-78"/>
              </a:rPr>
              <a:t>Company in a Brief</a:t>
            </a:r>
            <a:endParaRPr lang="en-US" sz="3000" b="1" dirty="0">
              <a:solidFill>
                <a:schemeClr val="bg1"/>
              </a:solidFill>
              <a:latin typeface="Dubai Medium" panose="020B0603030403030204" pitchFamily="34" charset="-78"/>
              <a:cs typeface="Dubai Medium" panose="020B0603030403030204" pitchFamily="34" charset="-78"/>
            </a:endParaRPr>
          </a:p>
        </p:txBody>
      </p:sp>
      <p:sp>
        <p:nvSpPr>
          <p:cNvPr id="17" name="Rounded Rectangle 16"/>
          <p:cNvSpPr/>
          <p:nvPr/>
        </p:nvSpPr>
        <p:spPr>
          <a:xfrm>
            <a:off x="4554360" y="2780182"/>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4580180" y="2851362"/>
            <a:ext cx="7027971" cy="677108"/>
          </a:xfrm>
          <a:prstGeom prst="rect">
            <a:avLst/>
          </a:prstGeom>
          <a:noFill/>
        </p:spPr>
        <p:txBody>
          <a:bodyPr wrap="square" rtlCol="0">
            <a:spAutoFit/>
          </a:bodyPr>
          <a:lstStyle/>
          <a:p>
            <a:r>
              <a:rPr lang="en-US" sz="3800" b="1" smtClean="0">
                <a:solidFill>
                  <a:schemeClr val="accent4">
                    <a:lumMod val="60000"/>
                    <a:lumOff val="40000"/>
                  </a:schemeClr>
                </a:solidFill>
                <a:latin typeface="Dubai Medium" panose="020B0603030403030204" pitchFamily="34" charset="-78"/>
                <a:cs typeface="Dubai Medium" panose="020B0603030403030204" pitchFamily="34" charset="-78"/>
              </a:rPr>
              <a:t>Macro </a:t>
            </a:r>
            <a:r>
              <a:rPr lang="en-US" sz="3800" b="1">
                <a:solidFill>
                  <a:schemeClr val="accent4">
                    <a:lumMod val="60000"/>
                    <a:lumOff val="40000"/>
                  </a:schemeClr>
                </a:solidFill>
                <a:latin typeface="Dubai Medium" panose="020B0603030403030204" pitchFamily="34" charset="-78"/>
                <a:cs typeface="Dubai Medium" panose="020B0603030403030204" pitchFamily="34" charset="-78"/>
              </a:rPr>
              <a:t>&amp; Industry Condition</a:t>
            </a:r>
          </a:p>
        </p:txBody>
      </p:sp>
      <p:sp>
        <p:nvSpPr>
          <p:cNvPr id="19" name="Rounded Rectangle 18"/>
          <p:cNvSpPr/>
          <p:nvPr/>
        </p:nvSpPr>
        <p:spPr>
          <a:xfrm>
            <a:off x="4554360" y="4024036"/>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extBox 19"/>
          <p:cNvSpPr txBox="1"/>
          <p:nvPr/>
        </p:nvSpPr>
        <p:spPr>
          <a:xfrm>
            <a:off x="4580180" y="4122512"/>
            <a:ext cx="7027971" cy="553998"/>
          </a:xfrm>
          <a:prstGeom prst="rect">
            <a:avLst/>
          </a:prstGeom>
          <a:noFill/>
        </p:spPr>
        <p:txBody>
          <a:bodyPr wrap="square" rtlCol="0">
            <a:spAutoFit/>
          </a:bodyPr>
          <a:lstStyle/>
          <a:p>
            <a:r>
              <a:rPr lang="en-US" sz="3000">
                <a:solidFill>
                  <a:schemeClr val="bg1"/>
                </a:solidFill>
                <a:latin typeface="Dubai Medium" panose="020B0603030403030204" pitchFamily="34" charset="-78"/>
                <a:cs typeface="Dubai Medium" panose="020B0603030403030204" pitchFamily="34" charset="-78"/>
              </a:rPr>
              <a:t>Operational &amp; </a:t>
            </a:r>
            <a:r>
              <a:rPr lang="en-US" sz="3000" smtClean="0">
                <a:solidFill>
                  <a:schemeClr val="bg1"/>
                </a:solidFill>
                <a:latin typeface="Dubai Medium" panose="020B0603030403030204" pitchFamily="34" charset="-78"/>
                <a:cs typeface="Dubai Medium" panose="020B0603030403030204" pitchFamily="34" charset="-78"/>
              </a:rPr>
              <a:t>Financial </a:t>
            </a:r>
            <a:r>
              <a:rPr lang="en-US" sz="3000">
                <a:solidFill>
                  <a:schemeClr val="bg1"/>
                </a:solidFill>
                <a:latin typeface="Dubai Medium" panose="020B0603030403030204" pitchFamily="34" charset="-78"/>
                <a:cs typeface="Dubai Medium" panose="020B0603030403030204" pitchFamily="34" charset="-78"/>
              </a:rPr>
              <a:t>Performance</a:t>
            </a:r>
          </a:p>
        </p:txBody>
      </p:sp>
      <p:sp>
        <p:nvSpPr>
          <p:cNvPr id="21" name="Rounded Rectangle 20"/>
          <p:cNvSpPr/>
          <p:nvPr/>
        </p:nvSpPr>
        <p:spPr>
          <a:xfrm>
            <a:off x="4554360" y="5207118"/>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TextBox 21"/>
          <p:cNvSpPr txBox="1"/>
          <p:nvPr/>
        </p:nvSpPr>
        <p:spPr>
          <a:xfrm>
            <a:off x="4580180" y="5305594"/>
            <a:ext cx="7027971" cy="553998"/>
          </a:xfrm>
          <a:prstGeom prst="rect">
            <a:avLst/>
          </a:prstGeom>
          <a:noFill/>
        </p:spPr>
        <p:txBody>
          <a:bodyPr wrap="square" rtlCol="0">
            <a:spAutoFit/>
          </a:bodyPr>
          <a:lstStyle/>
          <a:p>
            <a:r>
              <a:rPr lang="en-US" sz="3000" dirty="0" smtClean="0">
                <a:solidFill>
                  <a:schemeClr val="bg1"/>
                </a:solidFill>
                <a:latin typeface="Dubai Medium" panose="020B0603030403030204" pitchFamily="34" charset="-78"/>
                <a:cs typeface="Dubai Medium" panose="020B0603030403030204" pitchFamily="34" charset="-78"/>
              </a:rPr>
              <a:t>Strategy 2024</a:t>
            </a:r>
            <a:endParaRPr lang="en-US" sz="3000" dirty="0">
              <a:solidFill>
                <a:schemeClr val="bg1"/>
              </a:solidFill>
              <a:latin typeface="Dubai Medium" panose="020B0603030403030204" pitchFamily="34" charset="-78"/>
              <a:cs typeface="Dubai Medium" panose="020B0603030403030204" pitchFamily="34" charset="-78"/>
            </a:endParaRPr>
          </a:p>
        </p:txBody>
      </p:sp>
      <p:pic>
        <p:nvPicPr>
          <p:cNvPr id="24"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3328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smtClean="0">
                <a:solidFill>
                  <a:schemeClr val="accent4">
                    <a:lumMod val="60000"/>
                    <a:lumOff val="40000"/>
                  </a:schemeClr>
                </a:solidFill>
                <a:latin typeface="Dubai Medium" panose="020B0603030403030204" pitchFamily="34" charset="-78"/>
                <a:cs typeface="Dubai Medium" panose="020B0603030403030204" pitchFamily="34" charset="-78"/>
              </a:rPr>
              <a:t>Macro &amp; Industry</a:t>
            </a: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i="0" u="none" strike="noStrike" cap="none" smtClean="0">
                <a:solidFill>
                  <a:schemeClr val="bg1"/>
                </a:solidFill>
                <a:latin typeface="Dubai Medium" panose="020B0603030403030204" pitchFamily="34" charset="-78"/>
                <a:ea typeface="Arial"/>
                <a:cs typeface="Dubai Medium" panose="020B0603030403030204" pitchFamily="34" charset="-78"/>
                <a:sym typeface="Arial"/>
              </a:rPr>
              <a:t>5</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cxnSp>
        <p:nvCxnSpPr>
          <p:cNvPr id="18" name="Straight Connector 17"/>
          <p:cNvCxnSpPr/>
          <p:nvPr/>
        </p:nvCxnSpPr>
        <p:spPr>
          <a:xfrm rot="5400000">
            <a:off x="3398520" y="3618407"/>
            <a:ext cx="5394960" cy="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a:off x="230204" y="3534878"/>
            <a:ext cx="5669280" cy="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6273264" y="3534878"/>
            <a:ext cx="5669280" cy="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0204" y="867268"/>
            <a:ext cx="1623800" cy="307777"/>
          </a:xfrm>
          <a:prstGeom prst="rect">
            <a:avLst/>
          </a:prstGeom>
          <a:noFill/>
          <a:effectLst/>
        </p:spPr>
        <p:txBody>
          <a:bodyPr wrap="square" rtlCol="0">
            <a:spAutoFit/>
          </a:bodyPr>
          <a:lstStyle/>
          <a:p>
            <a:r>
              <a:rPr lang="en-US" sz="1400" smtClean="0">
                <a:latin typeface="Dubai Medium" panose="020B0603030403030204" pitchFamily="34" charset="-78"/>
                <a:cs typeface="Dubai Medium" panose="020B0603030403030204" pitchFamily="34" charset="-78"/>
              </a:rPr>
              <a:t>Inflation </a:t>
            </a:r>
            <a:r>
              <a:rPr lang="en-US" sz="1400" dirty="0" smtClean="0">
                <a:latin typeface="Dubai Medium" panose="020B0603030403030204" pitchFamily="34" charset="-78"/>
                <a:cs typeface="Dubai Medium" panose="020B0603030403030204" pitchFamily="34" charset="-78"/>
              </a:rPr>
              <a:t>(% </a:t>
            </a:r>
            <a:r>
              <a:rPr lang="en-US" sz="1400" dirty="0" err="1" smtClean="0">
                <a:latin typeface="Dubai Medium" panose="020B0603030403030204" pitchFamily="34" charset="-78"/>
                <a:cs typeface="Dubai Medium" panose="020B0603030403030204" pitchFamily="34" charset="-78"/>
              </a:rPr>
              <a:t>yoy</a:t>
            </a:r>
            <a:r>
              <a:rPr lang="en-US" sz="1400" dirty="0" smtClean="0">
                <a:latin typeface="Dubai Medium" panose="020B0603030403030204" pitchFamily="34" charset="-78"/>
                <a:cs typeface="Dubai Medium" panose="020B0603030403030204" pitchFamily="34" charset="-78"/>
              </a:rPr>
              <a:t>)</a:t>
            </a:r>
            <a:endParaRPr lang="en-US" sz="1400" dirty="0">
              <a:latin typeface="Dubai Medium" panose="020B0603030403030204" pitchFamily="34" charset="-78"/>
              <a:cs typeface="Dubai Medium" panose="020B0603030403030204" pitchFamily="34" charset="-78"/>
            </a:endParaRPr>
          </a:p>
        </p:txBody>
      </p:sp>
      <p:sp>
        <p:nvSpPr>
          <p:cNvPr id="23" name="TextBox 22"/>
          <p:cNvSpPr txBox="1"/>
          <p:nvPr/>
        </p:nvSpPr>
        <p:spPr>
          <a:xfrm>
            <a:off x="230204" y="2234769"/>
            <a:ext cx="1623800" cy="307777"/>
          </a:xfrm>
          <a:prstGeom prst="rect">
            <a:avLst/>
          </a:prstGeom>
          <a:noFill/>
          <a:effectLst/>
        </p:spPr>
        <p:txBody>
          <a:bodyPr wrap="square" rtlCol="0">
            <a:spAutoFit/>
          </a:bodyPr>
          <a:lstStyle/>
          <a:p>
            <a:r>
              <a:rPr lang="en-US" sz="1400" dirty="0" smtClean="0">
                <a:latin typeface="Dubai Medium" panose="020B0603030403030204" pitchFamily="34" charset="-78"/>
                <a:cs typeface="Dubai Medium" panose="020B0603030403030204" pitchFamily="34" charset="-78"/>
              </a:rPr>
              <a:t>PDB (% </a:t>
            </a:r>
            <a:r>
              <a:rPr lang="en-US" sz="1400" dirty="0" err="1" smtClean="0">
                <a:latin typeface="Dubai Medium" panose="020B0603030403030204" pitchFamily="34" charset="-78"/>
                <a:cs typeface="Dubai Medium" panose="020B0603030403030204" pitchFamily="34" charset="-78"/>
              </a:rPr>
              <a:t>yoy</a:t>
            </a:r>
            <a:r>
              <a:rPr lang="en-US" sz="1400" dirty="0" smtClean="0">
                <a:latin typeface="Dubai Medium" panose="020B0603030403030204" pitchFamily="34" charset="-78"/>
                <a:cs typeface="Dubai Medium" panose="020B0603030403030204" pitchFamily="34" charset="-78"/>
              </a:rPr>
              <a:t>)</a:t>
            </a:r>
            <a:endParaRPr lang="en-US" sz="1400" dirty="0">
              <a:latin typeface="Dubai Medium" panose="020B0603030403030204" pitchFamily="34" charset="-78"/>
              <a:cs typeface="Dubai Medium" panose="020B0603030403030204" pitchFamily="34" charset="-78"/>
            </a:endParaRPr>
          </a:p>
        </p:txBody>
      </p:sp>
      <p:sp>
        <p:nvSpPr>
          <p:cNvPr id="25" name="TextBox 24"/>
          <p:cNvSpPr txBox="1"/>
          <p:nvPr/>
        </p:nvSpPr>
        <p:spPr>
          <a:xfrm>
            <a:off x="6230750" y="864678"/>
            <a:ext cx="3100793" cy="523220"/>
          </a:xfrm>
          <a:prstGeom prst="rect">
            <a:avLst/>
          </a:prstGeom>
          <a:noFill/>
          <a:effectLst/>
        </p:spPr>
        <p:txBody>
          <a:bodyPr wrap="square" rtlCol="0">
            <a:spAutoFit/>
          </a:bodyPr>
          <a:lstStyle/>
          <a:p>
            <a:r>
              <a:rPr lang="en-US" sz="1400" i="1" dirty="0" smtClean="0">
                <a:latin typeface="Dubai Medium" panose="020B0603030403030204" pitchFamily="34" charset="-78"/>
                <a:cs typeface="Dubai Medium" panose="020B0603030403030204" pitchFamily="34" charset="-78"/>
              </a:rPr>
              <a:t>Non </a:t>
            </a:r>
            <a:r>
              <a:rPr lang="en-US" sz="1400" i="1" smtClean="0">
                <a:latin typeface="Dubai Medium" panose="020B0603030403030204" pitchFamily="34" charset="-78"/>
                <a:cs typeface="Dubai Medium" panose="020B0603030403030204" pitchFamily="34" charset="-78"/>
              </a:rPr>
              <a:t>Performing  Performance - Multifinance </a:t>
            </a:r>
            <a:r>
              <a:rPr lang="en-US" sz="1400" dirty="0" smtClean="0">
                <a:latin typeface="Dubai Medium" panose="020B0603030403030204" pitchFamily="34" charset="-78"/>
                <a:cs typeface="Dubai Medium" panose="020B0603030403030204" pitchFamily="34" charset="-78"/>
              </a:rPr>
              <a:t>(%)</a:t>
            </a:r>
            <a:endParaRPr lang="en-US" sz="1400" dirty="0">
              <a:latin typeface="Dubai Medium" panose="020B0603030403030204" pitchFamily="34" charset="-78"/>
              <a:cs typeface="Dubai Medium" panose="020B0603030403030204" pitchFamily="34" charset="-78"/>
            </a:endParaRPr>
          </a:p>
        </p:txBody>
      </p:sp>
      <p:sp>
        <p:nvSpPr>
          <p:cNvPr id="26" name="TextBox 25"/>
          <p:cNvSpPr txBox="1"/>
          <p:nvPr/>
        </p:nvSpPr>
        <p:spPr>
          <a:xfrm>
            <a:off x="230203" y="3594159"/>
            <a:ext cx="3629527" cy="307777"/>
          </a:xfrm>
          <a:prstGeom prst="rect">
            <a:avLst/>
          </a:prstGeom>
          <a:noFill/>
          <a:effectLst/>
        </p:spPr>
        <p:txBody>
          <a:bodyPr wrap="square" rtlCol="0">
            <a:spAutoFit/>
          </a:bodyPr>
          <a:lstStyle/>
          <a:p>
            <a:r>
              <a:rPr lang="en-US" sz="1400" dirty="0" smtClean="0">
                <a:latin typeface="Dubai Medium" panose="020B0603030403030204" pitchFamily="34" charset="-78"/>
                <a:cs typeface="Dubai Medium" panose="020B0603030403030204" pitchFamily="34" charset="-78"/>
              </a:rPr>
              <a:t>Investment Financing (IDR </a:t>
            </a:r>
            <a:r>
              <a:rPr lang="en-US" sz="1400" dirty="0" err="1" smtClean="0">
                <a:latin typeface="Dubai Medium" panose="020B0603030403030204" pitchFamily="34" charset="-78"/>
                <a:cs typeface="Dubai Medium" panose="020B0603030403030204" pitchFamily="34" charset="-78"/>
              </a:rPr>
              <a:t>Bn</a:t>
            </a:r>
            <a:r>
              <a:rPr lang="en-US" sz="1400" dirty="0" smtClean="0">
                <a:latin typeface="Dubai Medium" panose="020B0603030403030204" pitchFamily="34" charset="-78"/>
                <a:cs typeface="Dubai Medium" panose="020B0603030403030204" pitchFamily="34" charset="-78"/>
              </a:rPr>
              <a:t>)</a:t>
            </a:r>
            <a:endParaRPr lang="en-US" sz="1400" dirty="0">
              <a:latin typeface="Dubai Medium" panose="020B0603030403030204" pitchFamily="34" charset="-78"/>
              <a:cs typeface="Dubai Medium" panose="020B0603030403030204" pitchFamily="34" charset="-78"/>
            </a:endParaRPr>
          </a:p>
        </p:txBody>
      </p:sp>
      <p:sp>
        <p:nvSpPr>
          <p:cNvPr id="27" name="TextBox 26"/>
          <p:cNvSpPr txBox="1"/>
          <p:nvPr/>
        </p:nvSpPr>
        <p:spPr>
          <a:xfrm>
            <a:off x="6258684" y="3573047"/>
            <a:ext cx="3615891" cy="307777"/>
          </a:xfrm>
          <a:prstGeom prst="rect">
            <a:avLst/>
          </a:prstGeom>
          <a:noFill/>
          <a:effectLst/>
        </p:spPr>
        <p:txBody>
          <a:bodyPr wrap="square" rtlCol="0">
            <a:spAutoFit/>
          </a:bodyPr>
          <a:lstStyle/>
          <a:p>
            <a:r>
              <a:rPr lang="en-US" sz="1400" dirty="0" smtClean="0">
                <a:latin typeface="Dubai Medium" panose="020B0603030403030204" pitchFamily="34" charset="-78"/>
                <a:cs typeface="Dubai Medium" panose="020B0603030403030204" pitchFamily="34" charset="-78"/>
              </a:rPr>
              <a:t>Working Capital Financing (IDR </a:t>
            </a:r>
            <a:r>
              <a:rPr lang="en-US" sz="1400" dirty="0" err="1" smtClean="0">
                <a:latin typeface="Dubai Medium" panose="020B0603030403030204" pitchFamily="34" charset="-78"/>
                <a:cs typeface="Dubai Medium" panose="020B0603030403030204" pitchFamily="34" charset="-78"/>
              </a:rPr>
              <a:t>Bn</a:t>
            </a:r>
            <a:r>
              <a:rPr lang="en-US" sz="1400" dirty="0" smtClean="0">
                <a:latin typeface="Dubai Medium" panose="020B0603030403030204" pitchFamily="34" charset="-78"/>
                <a:cs typeface="Dubai Medium" panose="020B0603030403030204" pitchFamily="34" charset="-78"/>
              </a:rPr>
              <a:t>)</a:t>
            </a:r>
            <a:endParaRPr lang="en-US" sz="1400" dirty="0">
              <a:latin typeface="Dubai Medium" panose="020B0603030403030204" pitchFamily="34" charset="-78"/>
              <a:cs typeface="Dubai Medium" panose="020B0603030403030204" pitchFamily="34" charset="-78"/>
            </a:endParaRPr>
          </a:p>
        </p:txBody>
      </p:sp>
      <p:sp>
        <p:nvSpPr>
          <p:cNvPr id="28" name="TextBox 27"/>
          <p:cNvSpPr txBox="1"/>
          <p:nvPr/>
        </p:nvSpPr>
        <p:spPr>
          <a:xfrm>
            <a:off x="4839835" y="898271"/>
            <a:ext cx="1121416" cy="230832"/>
          </a:xfrm>
          <a:prstGeom prst="rect">
            <a:avLst/>
          </a:prstGeom>
          <a:noFill/>
          <a:ln>
            <a:noFill/>
          </a:ln>
          <a:effectLst/>
        </p:spPr>
        <p:txBody>
          <a:bodyPr wrap="square" rtlCol="0">
            <a:spAutoFit/>
          </a:bodyPr>
          <a:lstStyle/>
          <a:p>
            <a:r>
              <a:rPr lang="en-US" sz="900" i="1" dirty="0" smtClean="0">
                <a:latin typeface="Arial" panose="020B0604020202020204" pitchFamily="34" charset="0"/>
                <a:cs typeface="Arial" panose="020B0604020202020204" pitchFamily="34" charset="0"/>
              </a:rPr>
              <a:t>Source: BI</a:t>
            </a:r>
            <a:endParaRPr lang="en-US" sz="900" i="1" dirty="0">
              <a:latin typeface="Arial" panose="020B0604020202020204" pitchFamily="34" charset="0"/>
              <a:cs typeface="Arial" panose="020B0604020202020204" pitchFamily="34" charset="0"/>
            </a:endParaRPr>
          </a:p>
        </p:txBody>
      </p:sp>
      <p:sp>
        <p:nvSpPr>
          <p:cNvPr id="29" name="TextBox 28"/>
          <p:cNvSpPr txBox="1"/>
          <p:nvPr/>
        </p:nvSpPr>
        <p:spPr>
          <a:xfrm>
            <a:off x="10501167" y="903151"/>
            <a:ext cx="1342313" cy="230832"/>
          </a:xfrm>
          <a:prstGeom prst="rect">
            <a:avLst/>
          </a:prstGeom>
          <a:noFill/>
          <a:ln>
            <a:noFill/>
          </a:ln>
          <a:effectLst/>
        </p:spPr>
        <p:txBody>
          <a:bodyPr wrap="square" rtlCol="0">
            <a:spAutoFit/>
          </a:bodyPr>
          <a:lstStyle/>
          <a:p>
            <a:pPr algn="r"/>
            <a:r>
              <a:rPr lang="en-US" sz="900" i="1" smtClean="0">
                <a:latin typeface="Arial" panose="020B0604020202020204" pitchFamily="34" charset="0"/>
                <a:cs typeface="Arial" panose="020B0604020202020204" pitchFamily="34" charset="0"/>
              </a:rPr>
              <a:t>Source: OJK</a:t>
            </a:r>
            <a:endParaRPr lang="en-US" sz="900" i="1" dirty="0">
              <a:latin typeface="Arial" panose="020B0604020202020204" pitchFamily="34" charset="0"/>
              <a:cs typeface="Arial" panose="020B0604020202020204" pitchFamily="34" charset="0"/>
            </a:endParaRPr>
          </a:p>
        </p:txBody>
      </p:sp>
      <p:sp>
        <p:nvSpPr>
          <p:cNvPr id="30" name="TextBox 29"/>
          <p:cNvSpPr txBox="1"/>
          <p:nvPr/>
        </p:nvSpPr>
        <p:spPr>
          <a:xfrm>
            <a:off x="4770029" y="3642034"/>
            <a:ext cx="1359804" cy="230832"/>
          </a:xfrm>
          <a:prstGeom prst="rect">
            <a:avLst/>
          </a:prstGeom>
          <a:noFill/>
          <a:ln>
            <a:noFill/>
          </a:ln>
          <a:effectLst/>
        </p:spPr>
        <p:txBody>
          <a:bodyPr wrap="square" rtlCol="0">
            <a:spAutoFit/>
          </a:bodyPr>
          <a:lstStyle/>
          <a:p>
            <a:r>
              <a:rPr lang="en-US" sz="900" i="1" smtClean="0">
                <a:latin typeface="Arial" panose="020B0604020202020204" pitchFamily="34" charset="0"/>
                <a:cs typeface="Arial" panose="020B0604020202020204" pitchFamily="34" charset="0"/>
              </a:rPr>
              <a:t>Source: OJK</a:t>
            </a:r>
            <a:endParaRPr lang="en-US" sz="900" i="1" dirty="0">
              <a:latin typeface="Arial" panose="020B0604020202020204" pitchFamily="34" charset="0"/>
              <a:cs typeface="Arial" panose="020B0604020202020204" pitchFamily="34" charset="0"/>
            </a:endParaRPr>
          </a:p>
        </p:txBody>
      </p:sp>
      <p:sp>
        <p:nvSpPr>
          <p:cNvPr id="33" name="TextBox 32"/>
          <p:cNvSpPr txBox="1"/>
          <p:nvPr/>
        </p:nvSpPr>
        <p:spPr>
          <a:xfrm>
            <a:off x="10543814" y="3597667"/>
            <a:ext cx="1342313" cy="230832"/>
          </a:xfrm>
          <a:prstGeom prst="rect">
            <a:avLst/>
          </a:prstGeom>
          <a:noFill/>
          <a:ln>
            <a:noFill/>
          </a:ln>
          <a:effectLst/>
        </p:spPr>
        <p:txBody>
          <a:bodyPr wrap="square" rtlCol="0">
            <a:spAutoFit/>
          </a:bodyPr>
          <a:lstStyle/>
          <a:p>
            <a:pPr algn="r"/>
            <a:r>
              <a:rPr lang="en-US" sz="900" i="1" smtClean="0">
                <a:latin typeface="Arial" panose="020B0604020202020204" pitchFamily="34" charset="0"/>
                <a:cs typeface="Arial" panose="020B0604020202020204" pitchFamily="34" charset="0"/>
              </a:rPr>
              <a:t>Source: OJK</a:t>
            </a:r>
            <a:endParaRPr lang="en-US" sz="900" i="1" dirty="0">
              <a:latin typeface="Arial" panose="020B0604020202020204" pitchFamily="34" charset="0"/>
              <a:cs typeface="Arial" panose="020B0604020202020204" pitchFamily="34" charset="0"/>
            </a:endParaRPr>
          </a:p>
        </p:txBody>
      </p:sp>
      <p:sp>
        <p:nvSpPr>
          <p:cNvPr id="31" name="TextBox 30"/>
          <p:cNvSpPr txBox="1"/>
          <p:nvPr/>
        </p:nvSpPr>
        <p:spPr>
          <a:xfrm>
            <a:off x="4823681" y="2256017"/>
            <a:ext cx="1121416" cy="230832"/>
          </a:xfrm>
          <a:prstGeom prst="rect">
            <a:avLst/>
          </a:prstGeom>
          <a:noFill/>
          <a:ln>
            <a:noFill/>
          </a:ln>
          <a:effectLst/>
        </p:spPr>
        <p:txBody>
          <a:bodyPr wrap="square" rtlCol="0">
            <a:spAutoFit/>
          </a:bodyPr>
          <a:lstStyle/>
          <a:p>
            <a:r>
              <a:rPr lang="en-US" sz="900" i="1" dirty="0" smtClean="0">
                <a:latin typeface="Arial" panose="020B0604020202020204" pitchFamily="34" charset="0"/>
                <a:cs typeface="Arial" panose="020B0604020202020204" pitchFamily="34" charset="0"/>
              </a:rPr>
              <a:t>Source: BPS</a:t>
            </a:r>
            <a:endParaRPr lang="en-US" sz="900" i="1" dirty="0">
              <a:latin typeface="Arial" panose="020B0604020202020204" pitchFamily="34" charset="0"/>
              <a:cs typeface="Arial" panose="020B0604020202020204" pitchFamily="34" charset="0"/>
            </a:endParaRPr>
          </a:p>
        </p:txBody>
      </p:sp>
      <p:graphicFrame>
        <p:nvGraphicFramePr>
          <p:cNvPr id="34" name="Chart 33"/>
          <p:cNvGraphicFramePr/>
          <p:nvPr>
            <p:extLst>
              <p:ext uri="{D42A27DB-BD31-4B8C-83A1-F6EECF244321}">
                <p14:modId xmlns:p14="http://schemas.microsoft.com/office/powerpoint/2010/main" val="1096872796"/>
              </p:ext>
            </p:extLst>
          </p:nvPr>
        </p:nvGraphicFramePr>
        <p:xfrm>
          <a:off x="-285570" y="1171935"/>
          <a:ext cx="6347738" cy="914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5" name="Chart 34"/>
          <p:cNvGraphicFramePr/>
          <p:nvPr>
            <p:extLst>
              <p:ext uri="{D42A27DB-BD31-4B8C-83A1-F6EECF244321}">
                <p14:modId xmlns:p14="http://schemas.microsoft.com/office/powerpoint/2010/main" val="1850017873"/>
              </p:ext>
            </p:extLst>
          </p:nvPr>
        </p:nvGraphicFramePr>
        <p:xfrm>
          <a:off x="-251738" y="2536278"/>
          <a:ext cx="6347738" cy="101065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6" name="Chart 35"/>
          <p:cNvGraphicFramePr/>
          <p:nvPr>
            <p:extLst>
              <p:ext uri="{D42A27DB-BD31-4B8C-83A1-F6EECF244321}">
                <p14:modId xmlns:p14="http://schemas.microsoft.com/office/powerpoint/2010/main" val="2540401679"/>
              </p:ext>
            </p:extLst>
          </p:nvPr>
        </p:nvGraphicFramePr>
        <p:xfrm>
          <a:off x="6273262" y="1229175"/>
          <a:ext cx="5650607" cy="230162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7" name="Chart 36"/>
          <p:cNvGraphicFramePr/>
          <p:nvPr>
            <p:extLst>
              <p:ext uri="{D42A27DB-BD31-4B8C-83A1-F6EECF244321}">
                <p14:modId xmlns:p14="http://schemas.microsoft.com/office/powerpoint/2010/main" val="2421457289"/>
              </p:ext>
            </p:extLst>
          </p:nvPr>
        </p:nvGraphicFramePr>
        <p:xfrm>
          <a:off x="42628" y="3848446"/>
          <a:ext cx="6019540" cy="26185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8" name="Chart 37"/>
          <p:cNvGraphicFramePr/>
          <p:nvPr>
            <p:extLst>
              <p:ext uri="{D42A27DB-BD31-4B8C-83A1-F6EECF244321}">
                <p14:modId xmlns:p14="http://schemas.microsoft.com/office/powerpoint/2010/main" val="2044045539"/>
              </p:ext>
            </p:extLst>
          </p:nvPr>
        </p:nvGraphicFramePr>
        <p:xfrm>
          <a:off x="6326349" y="3848446"/>
          <a:ext cx="5616195" cy="2618530"/>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4228799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1918455" y="-390310"/>
            <a:ext cx="6223343" cy="781302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42600" y="62534"/>
            <a:ext cx="5544131" cy="707886"/>
          </a:xfrm>
          <a:prstGeom prst="rect">
            <a:avLst/>
          </a:prstGeom>
        </p:spPr>
        <p:txBody>
          <a:bodyPr wrap="square">
            <a:spAutoFit/>
          </a:bodyPr>
          <a:lstStyle/>
          <a:p>
            <a:r>
              <a:rPr lang="en-US" sz="4000" dirty="0" smtClean="0">
                <a:solidFill>
                  <a:schemeClr val="accent4">
                    <a:lumMod val="60000"/>
                    <a:lumOff val="40000"/>
                  </a:schemeClr>
                </a:solidFill>
                <a:latin typeface="Dubai Medium" panose="020B0603030403030204" pitchFamily="34" charset="-78"/>
                <a:cs typeface="Dubai Medium" panose="020B0603030403030204" pitchFamily="34" charset="-78"/>
              </a:rPr>
              <a:t>Public Expose 2024</a:t>
            </a:r>
            <a:endParaRPr lang="id-ID" sz="4000" dirty="0">
              <a:solidFill>
                <a:schemeClr val="accent4">
                  <a:lumMod val="60000"/>
                  <a:lumOff val="40000"/>
                </a:schemeClr>
              </a:solidFill>
              <a:latin typeface="Dubai Medium" panose="020B0603030403030204" pitchFamily="34" charset="-78"/>
              <a:cs typeface="Dubai Medium" panose="020B0603030403030204" pitchFamily="34" charset="-78"/>
            </a:endParaRPr>
          </a:p>
        </p:txBody>
      </p:sp>
      <p:sp>
        <p:nvSpPr>
          <p:cNvPr id="10" name="TextBox 9"/>
          <p:cNvSpPr txBox="1"/>
          <p:nvPr/>
        </p:nvSpPr>
        <p:spPr>
          <a:xfrm>
            <a:off x="239151" y="3190397"/>
            <a:ext cx="3236740" cy="1015663"/>
          </a:xfrm>
          <a:prstGeom prst="rect">
            <a:avLst/>
          </a:prstGeom>
          <a:noFill/>
        </p:spPr>
        <p:txBody>
          <a:bodyPr wrap="square" rtlCol="0">
            <a:spAutoFit/>
          </a:bodyPr>
          <a:lstStyle/>
          <a:p>
            <a:pPr algn="ctr"/>
            <a:r>
              <a:rPr lang="en-US" sz="6000" b="1" dirty="0" smtClean="0">
                <a:solidFill>
                  <a:schemeClr val="bg1"/>
                </a:solidFill>
                <a:latin typeface="Dubai Medium" panose="020B0603030403030204" pitchFamily="34" charset="-78"/>
                <a:cs typeface="Dubai Medium" panose="020B0603030403030204" pitchFamily="34" charset="-78"/>
              </a:rPr>
              <a:t>AGENDA</a:t>
            </a:r>
            <a:endParaRPr lang="en-US" sz="6000" b="1" dirty="0">
              <a:solidFill>
                <a:schemeClr val="bg1"/>
              </a:solidFill>
              <a:latin typeface="Dubai Medium" panose="020B0603030403030204" pitchFamily="34" charset="-78"/>
              <a:cs typeface="Dubai Medium" panose="020B0603030403030204" pitchFamily="34" charset="-78"/>
            </a:endParaRPr>
          </a:p>
        </p:txBody>
      </p:sp>
      <p:sp>
        <p:nvSpPr>
          <p:cNvPr id="11" name="Rounded Rectangle 10"/>
          <p:cNvSpPr/>
          <p:nvPr/>
        </p:nvSpPr>
        <p:spPr>
          <a:xfrm>
            <a:off x="4528540" y="1597100"/>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p:cNvSpPr txBox="1"/>
          <p:nvPr/>
        </p:nvSpPr>
        <p:spPr>
          <a:xfrm>
            <a:off x="4554360" y="1707964"/>
            <a:ext cx="7027971" cy="553998"/>
          </a:xfrm>
          <a:prstGeom prst="rect">
            <a:avLst/>
          </a:prstGeom>
          <a:noFill/>
        </p:spPr>
        <p:txBody>
          <a:bodyPr wrap="square" rtlCol="0">
            <a:spAutoFit/>
          </a:bodyPr>
          <a:lstStyle/>
          <a:p>
            <a:r>
              <a:rPr lang="en-US" sz="3000" b="1">
                <a:solidFill>
                  <a:schemeClr val="bg1"/>
                </a:solidFill>
                <a:latin typeface="Dubai Medium" panose="020B0603030403030204" pitchFamily="34" charset="-78"/>
                <a:cs typeface="Dubai Medium" panose="020B0603030403030204" pitchFamily="34" charset="-78"/>
              </a:rPr>
              <a:t>Company in a Brief</a:t>
            </a:r>
          </a:p>
        </p:txBody>
      </p:sp>
      <p:sp>
        <p:nvSpPr>
          <p:cNvPr id="17" name="Rounded Rectangle 16"/>
          <p:cNvSpPr/>
          <p:nvPr/>
        </p:nvSpPr>
        <p:spPr>
          <a:xfrm>
            <a:off x="4554360" y="2780182"/>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Rounded Rectangle 18"/>
          <p:cNvSpPr/>
          <p:nvPr/>
        </p:nvSpPr>
        <p:spPr>
          <a:xfrm>
            <a:off x="4554360" y="4024036"/>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Rounded Rectangle 20"/>
          <p:cNvSpPr/>
          <p:nvPr/>
        </p:nvSpPr>
        <p:spPr>
          <a:xfrm>
            <a:off x="4554360" y="5207118"/>
            <a:ext cx="7248434" cy="707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TextBox 21"/>
          <p:cNvSpPr txBox="1"/>
          <p:nvPr/>
        </p:nvSpPr>
        <p:spPr>
          <a:xfrm>
            <a:off x="4580180" y="5305594"/>
            <a:ext cx="7027971" cy="553998"/>
          </a:xfrm>
          <a:prstGeom prst="rect">
            <a:avLst/>
          </a:prstGeom>
          <a:noFill/>
        </p:spPr>
        <p:txBody>
          <a:bodyPr wrap="square" rtlCol="0">
            <a:spAutoFit/>
          </a:bodyPr>
          <a:lstStyle/>
          <a:p>
            <a:r>
              <a:rPr lang="en-US" sz="3000" dirty="0">
                <a:solidFill>
                  <a:schemeClr val="bg1"/>
                </a:solidFill>
                <a:latin typeface="Dubai Medium" panose="020B0603030403030204" pitchFamily="34" charset="-78"/>
                <a:cs typeface="Dubai Medium" panose="020B0603030403030204" pitchFamily="34" charset="-78"/>
              </a:rPr>
              <a:t>Strategy </a:t>
            </a:r>
            <a:r>
              <a:rPr lang="en-US" sz="3000" dirty="0" smtClean="0">
                <a:solidFill>
                  <a:schemeClr val="bg1"/>
                </a:solidFill>
                <a:latin typeface="Dubai Medium" panose="020B0603030403030204" pitchFamily="34" charset="-78"/>
                <a:cs typeface="Dubai Medium" panose="020B0603030403030204" pitchFamily="34" charset="-78"/>
              </a:rPr>
              <a:t>2024</a:t>
            </a:r>
            <a:endParaRPr lang="en-US" sz="3000" dirty="0">
              <a:solidFill>
                <a:schemeClr val="bg1"/>
              </a:solidFill>
              <a:latin typeface="Dubai Medium" panose="020B0603030403030204" pitchFamily="34" charset="-78"/>
              <a:cs typeface="Dubai Medium" panose="020B0603030403030204" pitchFamily="34" charset="-78"/>
            </a:endParaRPr>
          </a:p>
        </p:txBody>
      </p:sp>
      <p:pic>
        <p:nvPicPr>
          <p:cNvPr id="24"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Box 22"/>
          <p:cNvSpPr txBox="1"/>
          <p:nvPr/>
        </p:nvSpPr>
        <p:spPr>
          <a:xfrm>
            <a:off x="4601625" y="4123464"/>
            <a:ext cx="7776894" cy="615553"/>
          </a:xfrm>
          <a:prstGeom prst="rect">
            <a:avLst/>
          </a:prstGeom>
          <a:noFill/>
        </p:spPr>
        <p:txBody>
          <a:bodyPr wrap="square" rtlCol="0">
            <a:spAutoFit/>
          </a:bodyPr>
          <a:lstStyle/>
          <a:p>
            <a:r>
              <a:rPr lang="en-US" sz="3400" b="1">
                <a:solidFill>
                  <a:schemeClr val="accent4">
                    <a:lumMod val="60000"/>
                    <a:lumOff val="40000"/>
                  </a:schemeClr>
                </a:solidFill>
                <a:latin typeface="Dubai Medium" panose="020B0603030403030204" pitchFamily="34" charset="-78"/>
                <a:cs typeface="Dubai Medium" panose="020B0603030403030204" pitchFamily="34" charset="-78"/>
              </a:rPr>
              <a:t>Operational &amp; </a:t>
            </a:r>
            <a:r>
              <a:rPr lang="en-US" sz="3400" b="1" smtClean="0">
                <a:solidFill>
                  <a:schemeClr val="accent4">
                    <a:lumMod val="60000"/>
                    <a:lumOff val="40000"/>
                  </a:schemeClr>
                </a:solidFill>
                <a:latin typeface="Dubai Medium" panose="020B0603030403030204" pitchFamily="34" charset="-78"/>
                <a:cs typeface="Dubai Medium" panose="020B0603030403030204" pitchFamily="34" charset="-78"/>
              </a:rPr>
              <a:t>Financial </a:t>
            </a:r>
            <a:r>
              <a:rPr lang="en-US" sz="3400" b="1">
                <a:solidFill>
                  <a:schemeClr val="accent4">
                    <a:lumMod val="60000"/>
                    <a:lumOff val="40000"/>
                  </a:schemeClr>
                </a:solidFill>
                <a:latin typeface="Dubai Medium" panose="020B0603030403030204" pitchFamily="34" charset="-78"/>
                <a:cs typeface="Dubai Medium" panose="020B0603030403030204" pitchFamily="34" charset="-78"/>
              </a:rPr>
              <a:t>Performance</a:t>
            </a:r>
          </a:p>
        </p:txBody>
      </p:sp>
      <p:sp>
        <p:nvSpPr>
          <p:cNvPr id="25" name="TextBox 24"/>
          <p:cNvSpPr txBox="1"/>
          <p:nvPr/>
        </p:nvSpPr>
        <p:spPr>
          <a:xfrm>
            <a:off x="4580180" y="2878658"/>
            <a:ext cx="7027971" cy="553998"/>
          </a:xfrm>
          <a:prstGeom prst="rect">
            <a:avLst/>
          </a:prstGeom>
          <a:noFill/>
        </p:spPr>
        <p:txBody>
          <a:bodyPr wrap="square" rtlCol="0">
            <a:spAutoFit/>
          </a:bodyPr>
          <a:lstStyle/>
          <a:p>
            <a:r>
              <a:rPr lang="en-US" sz="3000">
                <a:solidFill>
                  <a:schemeClr val="bg1"/>
                </a:solidFill>
                <a:latin typeface="Dubai Medium" panose="020B0603030403030204" pitchFamily="34" charset="-78"/>
                <a:cs typeface="Dubai Medium" panose="020B0603030403030204" pitchFamily="34" charset="-78"/>
              </a:rPr>
              <a:t>Macro &amp; Industry Condition</a:t>
            </a:r>
          </a:p>
        </p:txBody>
      </p:sp>
    </p:spTree>
    <p:extLst>
      <p:ext uri="{BB962C8B-B14F-4D97-AF65-F5344CB8AC3E}">
        <p14:creationId xmlns:p14="http://schemas.microsoft.com/office/powerpoint/2010/main" val="2055496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smtClean="0">
                <a:solidFill>
                  <a:schemeClr val="accent4">
                    <a:lumMod val="60000"/>
                    <a:lumOff val="40000"/>
                  </a:schemeClr>
                </a:solidFill>
                <a:latin typeface="Dubai Medium" panose="020B0603030403030204" pitchFamily="34" charset="-78"/>
                <a:cs typeface="Dubai Medium" panose="020B0603030403030204" pitchFamily="34" charset="-78"/>
              </a:rPr>
              <a:t>Operational &amp; Financial Performance</a:t>
            </a:r>
            <a:endParaRPr lang="en-US" sz="4000">
              <a:solidFill>
                <a:schemeClr val="accent4">
                  <a:lumMod val="60000"/>
                  <a:lumOff val="40000"/>
                </a:schemeClr>
              </a:solidFill>
              <a:latin typeface="Dubai Medium" panose="020B0603030403030204" pitchFamily="34" charset="-78"/>
              <a:cs typeface="Dubai Medium" panose="020B0603030403030204" pitchFamily="34" charset="-78"/>
            </a:endParaRP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a:solidFill>
                  <a:schemeClr val="bg1"/>
                </a:solidFill>
                <a:latin typeface="Dubai Medium" panose="020B0603030403030204" pitchFamily="34" charset="-78"/>
                <a:ea typeface="Arial"/>
                <a:cs typeface="Dubai Medium" panose="020B0603030403030204" pitchFamily="34" charset="-78"/>
                <a:sym typeface="Arial"/>
              </a:rPr>
              <a:t>7</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sp>
        <p:nvSpPr>
          <p:cNvPr id="9" name="Rectangle 8"/>
          <p:cNvSpPr/>
          <p:nvPr/>
        </p:nvSpPr>
        <p:spPr>
          <a:xfrm>
            <a:off x="1000101" y="1630897"/>
            <a:ext cx="3398788" cy="2033161"/>
          </a:xfrm>
          <a:prstGeom prst="rect">
            <a:avLst/>
          </a:prstGeom>
          <a:noFill/>
          <a:ln w="28575">
            <a:solidFill>
              <a:srgbClr val="0481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ubai Medium" panose="020B0603030403030204" pitchFamily="34" charset="-78"/>
              <a:cs typeface="Dubai Medium" panose="020B0603030403030204" pitchFamily="34" charset="-78"/>
            </a:endParaRPr>
          </a:p>
        </p:txBody>
      </p:sp>
      <p:sp>
        <p:nvSpPr>
          <p:cNvPr id="10" name="Rectangle 9"/>
          <p:cNvSpPr/>
          <p:nvPr/>
        </p:nvSpPr>
        <p:spPr>
          <a:xfrm>
            <a:off x="1000101" y="3758083"/>
            <a:ext cx="3398788" cy="2033161"/>
          </a:xfrm>
          <a:prstGeom prst="rect">
            <a:avLst/>
          </a:prstGeom>
          <a:noFill/>
          <a:ln w="28575">
            <a:solidFill>
              <a:srgbClr val="0481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ubai Medium" panose="020B0603030403030204" pitchFamily="34" charset="-78"/>
              <a:cs typeface="Dubai Medium" panose="020B0603030403030204" pitchFamily="34" charset="-78"/>
            </a:endParaRPr>
          </a:p>
        </p:txBody>
      </p:sp>
      <p:sp>
        <p:nvSpPr>
          <p:cNvPr id="11" name="Rectangle 10"/>
          <p:cNvSpPr/>
          <p:nvPr/>
        </p:nvSpPr>
        <p:spPr>
          <a:xfrm>
            <a:off x="4492467" y="1630897"/>
            <a:ext cx="3398788" cy="2033161"/>
          </a:xfrm>
          <a:prstGeom prst="rect">
            <a:avLst/>
          </a:prstGeom>
          <a:noFill/>
          <a:ln w="28575">
            <a:solidFill>
              <a:srgbClr val="0481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ubai Medium" panose="020B0603030403030204" pitchFamily="34" charset="-78"/>
              <a:cs typeface="Dubai Medium" panose="020B0603030403030204" pitchFamily="34" charset="-78"/>
            </a:endParaRPr>
          </a:p>
        </p:txBody>
      </p:sp>
      <p:sp>
        <p:nvSpPr>
          <p:cNvPr id="12" name="Rectangle 11"/>
          <p:cNvSpPr/>
          <p:nvPr/>
        </p:nvSpPr>
        <p:spPr>
          <a:xfrm>
            <a:off x="4492467" y="3758083"/>
            <a:ext cx="3398788" cy="2033161"/>
          </a:xfrm>
          <a:prstGeom prst="rect">
            <a:avLst/>
          </a:prstGeom>
          <a:noFill/>
          <a:ln w="28575">
            <a:solidFill>
              <a:srgbClr val="0481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ubai Medium" panose="020B0603030403030204" pitchFamily="34" charset="-78"/>
              <a:cs typeface="Dubai Medium" panose="020B0603030403030204" pitchFamily="34" charset="-78"/>
            </a:endParaRPr>
          </a:p>
        </p:txBody>
      </p:sp>
      <p:sp>
        <p:nvSpPr>
          <p:cNvPr id="13" name="Rectangle 12"/>
          <p:cNvSpPr/>
          <p:nvPr/>
        </p:nvSpPr>
        <p:spPr>
          <a:xfrm>
            <a:off x="7984833" y="1630897"/>
            <a:ext cx="3398788" cy="2033161"/>
          </a:xfrm>
          <a:prstGeom prst="rect">
            <a:avLst/>
          </a:prstGeom>
          <a:noFill/>
          <a:ln w="28575">
            <a:solidFill>
              <a:srgbClr val="0481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ubai Medium" panose="020B0603030403030204" pitchFamily="34" charset="-78"/>
              <a:cs typeface="Dubai Medium" panose="020B0603030403030204" pitchFamily="34" charset="-78"/>
            </a:endParaRPr>
          </a:p>
        </p:txBody>
      </p:sp>
      <p:sp>
        <p:nvSpPr>
          <p:cNvPr id="14" name="Rectangle 13"/>
          <p:cNvSpPr/>
          <p:nvPr/>
        </p:nvSpPr>
        <p:spPr>
          <a:xfrm>
            <a:off x="7984833" y="3758083"/>
            <a:ext cx="3398788" cy="2033161"/>
          </a:xfrm>
          <a:prstGeom prst="rect">
            <a:avLst/>
          </a:prstGeom>
          <a:noFill/>
          <a:ln w="28575">
            <a:solidFill>
              <a:srgbClr val="0481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Dubai Medium" panose="020B0603030403030204" pitchFamily="34" charset="-78"/>
              <a:cs typeface="Dubai Medium" panose="020B0603030403030204" pitchFamily="34" charset="-78"/>
            </a:endParaRPr>
          </a:p>
        </p:txBody>
      </p:sp>
      <p:pic>
        <p:nvPicPr>
          <p:cNvPr id="15" name="Picture 2" descr="https://cdn-icons.flaticon.com/png/512/3707/premium/3707999.png?token=exp=1650516238~hmac=08eed159b1a37a037ade01032f16633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51078" y="1916481"/>
            <a:ext cx="962104" cy="962104"/>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1000101" y="2925597"/>
            <a:ext cx="1683309" cy="307777"/>
          </a:xfrm>
          <a:prstGeom prst="rect">
            <a:avLst/>
          </a:prstGeom>
          <a:noFill/>
        </p:spPr>
        <p:txBody>
          <a:bodyPr wrap="square" rtlCol="0">
            <a:spAutoFit/>
          </a:bodyPr>
          <a:lstStyle/>
          <a:p>
            <a:pPr algn="ctr"/>
            <a:r>
              <a:rPr lang="en-US" sz="1400" b="1" smtClean="0">
                <a:latin typeface="Dubai Medium" panose="020B0603030403030204" pitchFamily="34" charset="-78"/>
                <a:cs typeface="Dubai Medium" panose="020B0603030403030204" pitchFamily="34" charset="-78"/>
              </a:rPr>
              <a:t>New Booking</a:t>
            </a:r>
            <a:endParaRPr lang="en-US" sz="1400" b="1" dirty="0">
              <a:latin typeface="Dubai Medium" panose="020B0603030403030204" pitchFamily="34" charset="-78"/>
              <a:cs typeface="Dubai Medium" panose="020B0603030403030204" pitchFamily="34" charset="-78"/>
            </a:endParaRPr>
          </a:p>
        </p:txBody>
      </p:sp>
      <p:pic>
        <p:nvPicPr>
          <p:cNvPr id="17" name="Picture 4" descr="https://cdn-icons.flaticon.com/png/512/2936/premium/2936758.png?token=exp=1650516387~hmac=4fcda2a596480db76a81fea065a0ff3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1320" y="4001857"/>
            <a:ext cx="960120" cy="96012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990475" y="5128286"/>
            <a:ext cx="1683309" cy="307777"/>
          </a:xfrm>
          <a:prstGeom prst="rect">
            <a:avLst/>
          </a:prstGeom>
          <a:noFill/>
        </p:spPr>
        <p:txBody>
          <a:bodyPr wrap="square" rtlCol="0">
            <a:spAutoFit/>
          </a:bodyPr>
          <a:lstStyle/>
          <a:p>
            <a:pPr algn="ctr"/>
            <a:r>
              <a:rPr lang="en-US" sz="1400" b="1" smtClean="0">
                <a:latin typeface="Dubai Medium" panose="020B0603030403030204" pitchFamily="34" charset="-78"/>
                <a:cs typeface="Dubai Medium" panose="020B0603030403030204" pitchFamily="34" charset="-78"/>
              </a:rPr>
              <a:t>Net Profit</a:t>
            </a:r>
            <a:endParaRPr lang="en-US" sz="1400" b="1" dirty="0">
              <a:latin typeface="Dubai Medium" panose="020B0603030403030204" pitchFamily="34" charset="-78"/>
              <a:cs typeface="Dubai Medium" panose="020B0603030403030204" pitchFamily="34" charset="-78"/>
            </a:endParaRPr>
          </a:p>
        </p:txBody>
      </p:sp>
      <p:sp>
        <p:nvSpPr>
          <p:cNvPr id="19" name="TextBox 18"/>
          <p:cNvSpPr txBox="1"/>
          <p:nvPr/>
        </p:nvSpPr>
        <p:spPr>
          <a:xfrm>
            <a:off x="2514381" y="2043590"/>
            <a:ext cx="1683309" cy="707886"/>
          </a:xfrm>
          <a:prstGeom prst="rect">
            <a:avLst/>
          </a:prstGeom>
          <a:noFill/>
        </p:spPr>
        <p:txBody>
          <a:bodyPr wrap="square" rtlCol="0">
            <a:spAutoFit/>
          </a:bodyPr>
          <a:lstStyle/>
          <a:p>
            <a:pPr algn="ctr"/>
            <a:r>
              <a:rPr lang="en-US" sz="4000" b="1" dirty="0" smtClean="0">
                <a:solidFill>
                  <a:srgbClr val="002060"/>
                </a:solidFill>
                <a:latin typeface="Dubai Medium" panose="020B0603030403030204" pitchFamily="34" charset="-78"/>
                <a:cs typeface="Dubai Medium" panose="020B0603030403030204" pitchFamily="34" charset="-78"/>
              </a:rPr>
              <a:t>2.87 T</a:t>
            </a:r>
            <a:endParaRPr lang="en-US" sz="4000" b="1" dirty="0">
              <a:solidFill>
                <a:srgbClr val="002060"/>
              </a:solidFill>
              <a:latin typeface="Dubai Medium" panose="020B0603030403030204" pitchFamily="34" charset="-78"/>
              <a:cs typeface="Dubai Medium" panose="020B0603030403030204" pitchFamily="34" charset="-78"/>
            </a:endParaRPr>
          </a:p>
        </p:txBody>
      </p:sp>
      <p:pic>
        <p:nvPicPr>
          <p:cNvPr id="20" name="Picture 6" descr="https://cdn-icons-png.flaticon.com/512/4721/472163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73241" y="2897564"/>
            <a:ext cx="365760" cy="36576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3414777" y="3023101"/>
            <a:ext cx="925608" cy="369332"/>
          </a:xfrm>
          <a:prstGeom prst="rect">
            <a:avLst/>
          </a:prstGeom>
          <a:noFill/>
        </p:spPr>
        <p:txBody>
          <a:bodyPr wrap="square" rtlCol="0">
            <a:spAutoFit/>
          </a:bodyPr>
          <a:lstStyle/>
          <a:p>
            <a:r>
              <a:rPr lang="en-US" dirty="0" smtClean="0">
                <a:latin typeface="Dubai Medium" panose="020B0603030403030204" pitchFamily="34" charset="-78"/>
                <a:cs typeface="Dubai Medium" panose="020B0603030403030204" pitchFamily="34" charset="-78"/>
              </a:rPr>
              <a:t>48%</a:t>
            </a:r>
            <a:endParaRPr lang="en-US" dirty="0">
              <a:latin typeface="Dubai Medium" panose="020B0603030403030204" pitchFamily="34" charset="-78"/>
              <a:cs typeface="Dubai Medium" panose="020B0603030403030204" pitchFamily="34" charset="-78"/>
            </a:endParaRPr>
          </a:p>
        </p:txBody>
      </p:sp>
      <p:sp>
        <p:nvSpPr>
          <p:cNvPr id="22" name="TextBox 21"/>
          <p:cNvSpPr txBox="1"/>
          <p:nvPr/>
        </p:nvSpPr>
        <p:spPr>
          <a:xfrm>
            <a:off x="2331441" y="4136607"/>
            <a:ext cx="1950176" cy="707886"/>
          </a:xfrm>
          <a:prstGeom prst="rect">
            <a:avLst/>
          </a:prstGeom>
          <a:noFill/>
        </p:spPr>
        <p:txBody>
          <a:bodyPr wrap="square" rtlCol="0">
            <a:spAutoFit/>
          </a:bodyPr>
          <a:lstStyle/>
          <a:p>
            <a:pPr algn="ctr"/>
            <a:r>
              <a:rPr lang="en-US" sz="4000" b="1" dirty="0" smtClean="0">
                <a:solidFill>
                  <a:srgbClr val="002060"/>
                </a:solidFill>
                <a:latin typeface="Dubai Medium" panose="020B0603030403030204" pitchFamily="34" charset="-78"/>
                <a:cs typeface="Dubai Medium" panose="020B0603030403030204" pitchFamily="34" charset="-78"/>
              </a:rPr>
              <a:t>-57.</a:t>
            </a:r>
            <a:r>
              <a:rPr lang="en-US" sz="4000" b="1" dirty="0">
                <a:solidFill>
                  <a:srgbClr val="002060"/>
                </a:solidFill>
                <a:latin typeface="Dubai Medium" panose="020B0603030403030204" pitchFamily="34" charset="-78"/>
                <a:cs typeface="Dubai Medium" panose="020B0603030403030204" pitchFamily="34" charset="-78"/>
              </a:rPr>
              <a:t>2</a:t>
            </a:r>
            <a:r>
              <a:rPr lang="en-US" sz="4000" b="1" dirty="0" smtClean="0">
                <a:solidFill>
                  <a:srgbClr val="002060"/>
                </a:solidFill>
                <a:latin typeface="Dubai Medium" panose="020B0603030403030204" pitchFamily="34" charset="-78"/>
                <a:cs typeface="Dubai Medium" panose="020B0603030403030204" pitchFamily="34" charset="-78"/>
              </a:rPr>
              <a:t> B</a:t>
            </a:r>
            <a:endParaRPr lang="en-US" sz="4000" b="1" dirty="0">
              <a:solidFill>
                <a:srgbClr val="002060"/>
              </a:solidFill>
              <a:latin typeface="Dubai Medium" panose="020B0603030403030204" pitchFamily="34" charset="-78"/>
              <a:cs typeface="Dubai Medium" panose="020B0603030403030204" pitchFamily="34" charset="-78"/>
            </a:endParaRPr>
          </a:p>
        </p:txBody>
      </p:sp>
      <p:sp>
        <p:nvSpPr>
          <p:cNvPr id="24" name="TextBox 23"/>
          <p:cNvSpPr txBox="1"/>
          <p:nvPr/>
        </p:nvSpPr>
        <p:spPr>
          <a:xfrm>
            <a:off x="3414777" y="5048743"/>
            <a:ext cx="925608" cy="369332"/>
          </a:xfrm>
          <a:prstGeom prst="rect">
            <a:avLst/>
          </a:prstGeom>
          <a:noFill/>
        </p:spPr>
        <p:txBody>
          <a:bodyPr wrap="square" rtlCol="0">
            <a:spAutoFit/>
          </a:bodyPr>
          <a:lstStyle/>
          <a:p>
            <a:r>
              <a:rPr lang="en-US" dirty="0" smtClean="0">
                <a:latin typeface="Dubai Medium" panose="020B0603030403030204" pitchFamily="34" charset="-78"/>
                <a:cs typeface="Dubai Medium" panose="020B0603030403030204" pitchFamily="34" charset="-78"/>
              </a:rPr>
              <a:t>-231%</a:t>
            </a:r>
            <a:endParaRPr lang="en-US" dirty="0">
              <a:latin typeface="Dubai Medium" panose="020B0603030403030204" pitchFamily="34" charset="-78"/>
              <a:cs typeface="Dubai Medium" panose="020B0603030403030204" pitchFamily="34" charset="-78"/>
            </a:endParaRPr>
          </a:p>
        </p:txBody>
      </p:sp>
      <p:sp>
        <p:nvSpPr>
          <p:cNvPr id="25" name="TextBox 24"/>
          <p:cNvSpPr txBox="1"/>
          <p:nvPr/>
        </p:nvSpPr>
        <p:spPr>
          <a:xfrm>
            <a:off x="4591456" y="2925597"/>
            <a:ext cx="1683309" cy="307777"/>
          </a:xfrm>
          <a:prstGeom prst="rect">
            <a:avLst/>
          </a:prstGeom>
          <a:noFill/>
        </p:spPr>
        <p:txBody>
          <a:bodyPr wrap="square" rtlCol="0">
            <a:spAutoFit/>
          </a:bodyPr>
          <a:lstStyle/>
          <a:p>
            <a:pPr algn="ctr"/>
            <a:r>
              <a:rPr lang="en-US" sz="1400" b="1" smtClean="0">
                <a:latin typeface="Dubai Medium" panose="020B0603030403030204" pitchFamily="34" charset="-78"/>
                <a:cs typeface="Dubai Medium" panose="020B0603030403030204" pitchFamily="34" charset="-78"/>
              </a:rPr>
              <a:t>NPF-gross Ratio</a:t>
            </a:r>
            <a:endParaRPr lang="en-US" sz="1400" b="1" dirty="0">
              <a:latin typeface="Dubai Medium" panose="020B0603030403030204" pitchFamily="34" charset="-78"/>
              <a:cs typeface="Dubai Medium" panose="020B0603030403030204" pitchFamily="34" charset="-78"/>
            </a:endParaRPr>
          </a:p>
        </p:txBody>
      </p:sp>
      <p:sp>
        <p:nvSpPr>
          <p:cNvPr id="26" name="TextBox 25"/>
          <p:cNvSpPr txBox="1"/>
          <p:nvPr/>
        </p:nvSpPr>
        <p:spPr>
          <a:xfrm>
            <a:off x="4581830" y="5128286"/>
            <a:ext cx="1683309" cy="307777"/>
          </a:xfrm>
          <a:prstGeom prst="rect">
            <a:avLst/>
          </a:prstGeom>
          <a:noFill/>
        </p:spPr>
        <p:txBody>
          <a:bodyPr wrap="square" rtlCol="0">
            <a:spAutoFit/>
          </a:bodyPr>
          <a:lstStyle/>
          <a:p>
            <a:pPr algn="ctr"/>
            <a:r>
              <a:rPr lang="en-US" sz="1400" b="1" smtClean="0">
                <a:latin typeface="Dubai Medium" panose="020B0603030403030204" pitchFamily="34" charset="-78"/>
                <a:cs typeface="Dubai Medium" panose="020B0603030403030204" pitchFamily="34" charset="-78"/>
              </a:rPr>
              <a:t>Total Aset</a:t>
            </a:r>
            <a:endParaRPr lang="en-US" sz="1400" b="1" dirty="0">
              <a:latin typeface="Dubai Medium" panose="020B0603030403030204" pitchFamily="34" charset="-78"/>
              <a:cs typeface="Dubai Medium" panose="020B0603030403030204" pitchFamily="34" charset="-78"/>
            </a:endParaRPr>
          </a:p>
        </p:txBody>
      </p:sp>
      <p:sp>
        <p:nvSpPr>
          <p:cNvPr id="27" name="TextBox 26"/>
          <p:cNvSpPr txBox="1"/>
          <p:nvPr/>
        </p:nvSpPr>
        <p:spPr>
          <a:xfrm>
            <a:off x="6105736" y="2043590"/>
            <a:ext cx="1683309" cy="707886"/>
          </a:xfrm>
          <a:prstGeom prst="rect">
            <a:avLst/>
          </a:prstGeom>
          <a:noFill/>
        </p:spPr>
        <p:txBody>
          <a:bodyPr wrap="square" rtlCol="0">
            <a:spAutoFit/>
          </a:bodyPr>
          <a:lstStyle/>
          <a:p>
            <a:pPr algn="ctr"/>
            <a:r>
              <a:rPr lang="en-US" sz="4000" b="1" dirty="0" smtClean="0">
                <a:solidFill>
                  <a:srgbClr val="002060"/>
                </a:solidFill>
                <a:latin typeface="Dubai Medium" panose="020B0603030403030204" pitchFamily="34" charset="-78"/>
                <a:cs typeface="Dubai Medium" panose="020B0603030403030204" pitchFamily="34" charset="-78"/>
              </a:rPr>
              <a:t>2.14%</a:t>
            </a:r>
            <a:endParaRPr lang="en-US" sz="4000" b="1" dirty="0">
              <a:solidFill>
                <a:srgbClr val="002060"/>
              </a:solidFill>
              <a:latin typeface="Dubai Medium" panose="020B0603030403030204" pitchFamily="34" charset="-78"/>
              <a:cs typeface="Dubai Medium" panose="020B0603030403030204" pitchFamily="34" charset="-78"/>
            </a:endParaRPr>
          </a:p>
        </p:txBody>
      </p:sp>
      <p:sp>
        <p:nvSpPr>
          <p:cNvPr id="28" name="TextBox 27"/>
          <p:cNvSpPr txBox="1"/>
          <p:nvPr/>
        </p:nvSpPr>
        <p:spPr>
          <a:xfrm>
            <a:off x="6105736" y="4136607"/>
            <a:ext cx="1683309" cy="707886"/>
          </a:xfrm>
          <a:prstGeom prst="rect">
            <a:avLst/>
          </a:prstGeom>
          <a:noFill/>
        </p:spPr>
        <p:txBody>
          <a:bodyPr wrap="square" rtlCol="0">
            <a:spAutoFit/>
          </a:bodyPr>
          <a:lstStyle/>
          <a:p>
            <a:pPr algn="ctr"/>
            <a:r>
              <a:rPr lang="en-US" sz="4000" b="1" dirty="0" smtClean="0">
                <a:solidFill>
                  <a:srgbClr val="002060"/>
                </a:solidFill>
                <a:latin typeface="Dubai Medium" panose="020B0603030403030204" pitchFamily="34" charset="-78"/>
                <a:cs typeface="Dubai Medium" panose="020B0603030403030204" pitchFamily="34" charset="-78"/>
              </a:rPr>
              <a:t>2.46 T</a:t>
            </a:r>
            <a:endParaRPr lang="en-US" sz="4000" b="1" dirty="0">
              <a:solidFill>
                <a:srgbClr val="002060"/>
              </a:solidFill>
              <a:latin typeface="Dubai Medium" panose="020B0603030403030204" pitchFamily="34" charset="-78"/>
              <a:cs typeface="Dubai Medium" panose="020B0603030403030204" pitchFamily="34" charset="-78"/>
            </a:endParaRPr>
          </a:p>
        </p:txBody>
      </p:sp>
      <p:pic>
        <p:nvPicPr>
          <p:cNvPr id="29" name="Picture 6" descr="https://cdn-icons-png.flaticon.com/512/4721/472163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19992" y="5006072"/>
            <a:ext cx="365760" cy="390395"/>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p:cNvSpPr txBox="1"/>
          <p:nvPr/>
        </p:nvSpPr>
        <p:spPr>
          <a:xfrm>
            <a:off x="8065862" y="3028608"/>
            <a:ext cx="1683309" cy="307777"/>
          </a:xfrm>
          <a:prstGeom prst="rect">
            <a:avLst/>
          </a:prstGeom>
          <a:noFill/>
        </p:spPr>
        <p:txBody>
          <a:bodyPr wrap="square" rtlCol="0">
            <a:spAutoFit/>
          </a:bodyPr>
          <a:lstStyle/>
          <a:p>
            <a:pPr algn="ctr"/>
            <a:r>
              <a:rPr lang="en-US" sz="1400" b="1" smtClean="0">
                <a:latin typeface="Dubai Medium" panose="020B0603030403030204" pitchFamily="34" charset="-78"/>
                <a:cs typeface="Dubai Medium" panose="020B0603030403030204" pitchFamily="34" charset="-78"/>
              </a:rPr>
              <a:t>Total Liabilities</a:t>
            </a:r>
            <a:endParaRPr lang="en-US" sz="1400" b="1" dirty="0">
              <a:latin typeface="Dubai Medium" panose="020B0603030403030204" pitchFamily="34" charset="-78"/>
              <a:cs typeface="Dubai Medium" panose="020B0603030403030204" pitchFamily="34" charset="-78"/>
            </a:endParaRPr>
          </a:p>
        </p:txBody>
      </p:sp>
      <p:pic>
        <p:nvPicPr>
          <p:cNvPr id="31" name="Picture 4" descr="https://cdn-icons.flaticon.com/png/512/2936/premium/2936758.png?token=exp=1650516387~hmac=4fcda2a596480db76a81fea065a0ff3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73299" y="4001857"/>
            <a:ext cx="960120" cy="960120"/>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p:cNvSpPr txBox="1"/>
          <p:nvPr/>
        </p:nvSpPr>
        <p:spPr>
          <a:xfrm>
            <a:off x="8092454" y="5128286"/>
            <a:ext cx="1683309" cy="307777"/>
          </a:xfrm>
          <a:prstGeom prst="rect">
            <a:avLst/>
          </a:prstGeom>
          <a:noFill/>
        </p:spPr>
        <p:txBody>
          <a:bodyPr wrap="square" rtlCol="0">
            <a:spAutoFit/>
          </a:bodyPr>
          <a:lstStyle/>
          <a:p>
            <a:pPr algn="ctr"/>
            <a:r>
              <a:rPr lang="en-US" sz="1400" b="1" smtClean="0">
                <a:latin typeface="Dubai Medium" panose="020B0603030403030204" pitchFamily="34" charset="-78"/>
                <a:cs typeface="Dubai Medium" panose="020B0603030403030204" pitchFamily="34" charset="-78"/>
              </a:rPr>
              <a:t>Total Equity</a:t>
            </a:r>
            <a:endParaRPr lang="en-US" sz="1400" b="1" dirty="0">
              <a:latin typeface="Dubai Medium" panose="020B0603030403030204" pitchFamily="34" charset="-78"/>
              <a:cs typeface="Dubai Medium" panose="020B0603030403030204" pitchFamily="34" charset="-78"/>
            </a:endParaRPr>
          </a:p>
        </p:txBody>
      </p:sp>
      <p:sp>
        <p:nvSpPr>
          <p:cNvPr id="33" name="TextBox 32"/>
          <p:cNvSpPr txBox="1"/>
          <p:nvPr/>
        </p:nvSpPr>
        <p:spPr>
          <a:xfrm>
            <a:off x="9616360" y="2043590"/>
            <a:ext cx="1683309" cy="707886"/>
          </a:xfrm>
          <a:prstGeom prst="rect">
            <a:avLst/>
          </a:prstGeom>
          <a:noFill/>
        </p:spPr>
        <p:txBody>
          <a:bodyPr wrap="square" rtlCol="0">
            <a:spAutoFit/>
          </a:bodyPr>
          <a:lstStyle/>
          <a:p>
            <a:pPr algn="ctr"/>
            <a:r>
              <a:rPr lang="en-US" sz="4000" b="1" dirty="0" smtClean="0">
                <a:solidFill>
                  <a:srgbClr val="002060"/>
                </a:solidFill>
                <a:latin typeface="Dubai Medium" panose="020B0603030403030204" pitchFamily="34" charset="-78"/>
                <a:cs typeface="Dubai Medium" panose="020B0603030403030204" pitchFamily="34" charset="-78"/>
              </a:rPr>
              <a:t>1.84 </a:t>
            </a:r>
            <a:r>
              <a:rPr lang="en-US" sz="4000" b="1" dirty="0">
                <a:solidFill>
                  <a:srgbClr val="002060"/>
                </a:solidFill>
                <a:latin typeface="Dubai Medium" panose="020B0603030403030204" pitchFamily="34" charset="-78"/>
                <a:cs typeface="Dubai Medium" panose="020B0603030403030204" pitchFamily="34" charset="-78"/>
              </a:rPr>
              <a:t>T</a:t>
            </a:r>
          </a:p>
        </p:txBody>
      </p:sp>
      <p:pic>
        <p:nvPicPr>
          <p:cNvPr id="34" name="Picture 6" descr="https://cdn-icons-png.flaticon.com/512/4721/472163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975220" y="2897564"/>
            <a:ext cx="365760" cy="365760"/>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9616360" y="4136607"/>
            <a:ext cx="1683309" cy="707886"/>
          </a:xfrm>
          <a:prstGeom prst="rect">
            <a:avLst/>
          </a:prstGeom>
          <a:noFill/>
        </p:spPr>
        <p:txBody>
          <a:bodyPr wrap="square" rtlCol="0">
            <a:spAutoFit/>
          </a:bodyPr>
          <a:lstStyle/>
          <a:p>
            <a:pPr algn="ctr"/>
            <a:r>
              <a:rPr lang="en-US" sz="4000" b="1" dirty="0" smtClean="0">
                <a:solidFill>
                  <a:srgbClr val="002060"/>
                </a:solidFill>
                <a:latin typeface="Dubai Medium" panose="020B0603030403030204" pitchFamily="34" charset="-78"/>
                <a:cs typeface="Dubai Medium" panose="020B0603030403030204" pitchFamily="34" charset="-78"/>
              </a:rPr>
              <a:t>616 </a:t>
            </a:r>
            <a:r>
              <a:rPr lang="en-US" sz="4000" b="1" dirty="0">
                <a:solidFill>
                  <a:srgbClr val="002060"/>
                </a:solidFill>
                <a:latin typeface="Dubai Medium" panose="020B0603030403030204" pitchFamily="34" charset="-78"/>
                <a:cs typeface="Dubai Medium" panose="020B0603030403030204" pitchFamily="34" charset="-78"/>
              </a:rPr>
              <a:t>B</a:t>
            </a:r>
          </a:p>
        </p:txBody>
      </p:sp>
      <p:sp>
        <p:nvSpPr>
          <p:cNvPr id="37" name="TextBox 36"/>
          <p:cNvSpPr txBox="1"/>
          <p:nvPr/>
        </p:nvSpPr>
        <p:spPr>
          <a:xfrm>
            <a:off x="7041207" y="3023101"/>
            <a:ext cx="925608" cy="369332"/>
          </a:xfrm>
          <a:prstGeom prst="rect">
            <a:avLst/>
          </a:prstGeom>
          <a:noFill/>
        </p:spPr>
        <p:txBody>
          <a:bodyPr wrap="square" rtlCol="0">
            <a:spAutoFit/>
          </a:bodyPr>
          <a:lstStyle/>
          <a:p>
            <a:r>
              <a:rPr lang="en-US" dirty="0" smtClean="0">
                <a:latin typeface="Dubai Medium" panose="020B0603030403030204" pitchFamily="34" charset="-78"/>
                <a:cs typeface="Dubai Medium" panose="020B0603030403030204" pitchFamily="34" charset="-78"/>
              </a:rPr>
              <a:t>52.5%</a:t>
            </a:r>
            <a:endParaRPr lang="en-US" dirty="0">
              <a:latin typeface="Dubai Medium" panose="020B0603030403030204" pitchFamily="34" charset="-78"/>
              <a:cs typeface="Dubai Medium" panose="020B0603030403030204" pitchFamily="34" charset="-78"/>
            </a:endParaRPr>
          </a:p>
        </p:txBody>
      </p:sp>
      <p:sp>
        <p:nvSpPr>
          <p:cNvPr id="38" name="TextBox 37"/>
          <p:cNvSpPr txBox="1"/>
          <p:nvPr/>
        </p:nvSpPr>
        <p:spPr>
          <a:xfrm>
            <a:off x="7041207" y="5048743"/>
            <a:ext cx="925608" cy="369332"/>
          </a:xfrm>
          <a:prstGeom prst="rect">
            <a:avLst/>
          </a:prstGeom>
          <a:noFill/>
        </p:spPr>
        <p:txBody>
          <a:bodyPr wrap="square" rtlCol="0">
            <a:spAutoFit/>
          </a:bodyPr>
          <a:lstStyle/>
          <a:p>
            <a:r>
              <a:rPr lang="en-US" dirty="0" smtClean="0">
                <a:latin typeface="Dubai Medium" panose="020B0603030403030204" pitchFamily="34" charset="-78"/>
                <a:cs typeface="Dubai Medium" panose="020B0603030403030204" pitchFamily="34" charset="-78"/>
              </a:rPr>
              <a:t>42%</a:t>
            </a:r>
            <a:endParaRPr lang="en-US" dirty="0">
              <a:latin typeface="Dubai Medium" panose="020B0603030403030204" pitchFamily="34" charset="-78"/>
              <a:cs typeface="Dubai Medium" panose="020B0603030403030204" pitchFamily="34" charset="-78"/>
            </a:endParaRPr>
          </a:p>
        </p:txBody>
      </p:sp>
      <p:sp>
        <p:nvSpPr>
          <p:cNvPr id="39" name="TextBox 38"/>
          <p:cNvSpPr txBox="1"/>
          <p:nvPr/>
        </p:nvSpPr>
        <p:spPr>
          <a:xfrm>
            <a:off x="10551831" y="3036658"/>
            <a:ext cx="925608" cy="369332"/>
          </a:xfrm>
          <a:prstGeom prst="rect">
            <a:avLst/>
          </a:prstGeom>
          <a:noFill/>
        </p:spPr>
        <p:txBody>
          <a:bodyPr wrap="square" rtlCol="0">
            <a:spAutoFit/>
          </a:bodyPr>
          <a:lstStyle/>
          <a:p>
            <a:r>
              <a:rPr lang="en-US" dirty="0">
                <a:latin typeface="Dubai Medium" panose="020B0603030403030204" pitchFamily="34" charset="-78"/>
                <a:cs typeface="Dubai Medium" panose="020B0603030403030204" pitchFamily="34" charset="-78"/>
              </a:rPr>
              <a:t>7</a:t>
            </a:r>
            <a:r>
              <a:rPr lang="en-US" dirty="0" smtClean="0">
                <a:latin typeface="Dubai Medium" panose="020B0603030403030204" pitchFamily="34" charset="-78"/>
                <a:cs typeface="Dubai Medium" panose="020B0603030403030204" pitchFamily="34" charset="-78"/>
              </a:rPr>
              <a:t>3%</a:t>
            </a:r>
            <a:endParaRPr lang="en-US" dirty="0">
              <a:latin typeface="Dubai Medium" panose="020B0603030403030204" pitchFamily="34" charset="-78"/>
              <a:cs typeface="Dubai Medium" panose="020B0603030403030204" pitchFamily="34" charset="-78"/>
            </a:endParaRPr>
          </a:p>
        </p:txBody>
      </p:sp>
      <p:sp>
        <p:nvSpPr>
          <p:cNvPr id="40" name="TextBox 39"/>
          <p:cNvSpPr txBox="1"/>
          <p:nvPr/>
        </p:nvSpPr>
        <p:spPr>
          <a:xfrm>
            <a:off x="10551831" y="5062300"/>
            <a:ext cx="925608" cy="369332"/>
          </a:xfrm>
          <a:prstGeom prst="rect">
            <a:avLst/>
          </a:prstGeom>
          <a:noFill/>
        </p:spPr>
        <p:txBody>
          <a:bodyPr wrap="square" rtlCol="0">
            <a:spAutoFit/>
          </a:bodyPr>
          <a:lstStyle/>
          <a:p>
            <a:r>
              <a:rPr lang="en-US" dirty="0" smtClean="0">
                <a:latin typeface="Dubai Medium" panose="020B0603030403030204" pitchFamily="34" charset="-78"/>
                <a:cs typeface="Dubai Medium" panose="020B0603030403030204" pitchFamily="34" charset="-78"/>
              </a:rPr>
              <a:t>-9%</a:t>
            </a:r>
            <a:endParaRPr lang="en-US" dirty="0">
              <a:latin typeface="Dubai Medium" panose="020B0603030403030204" pitchFamily="34" charset="-78"/>
              <a:cs typeface="Dubai Medium" panose="020B0603030403030204" pitchFamily="34" charset="-78"/>
            </a:endParaRPr>
          </a:p>
        </p:txBody>
      </p:sp>
      <p:sp>
        <p:nvSpPr>
          <p:cNvPr id="41" name="TextBox 40"/>
          <p:cNvSpPr txBox="1"/>
          <p:nvPr/>
        </p:nvSpPr>
        <p:spPr>
          <a:xfrm>
            <a:off x="2739677" y="3166513"/>
            <a:ext cx="630513" cy="307777"/>
          </a:xfrm>
          <a:prstGeom prst="rect">
            <a:avLst/>
          </a:prstGeom>
          <a:noFill/>
        </p:spPr>
        <p:txBody>
          <a:bodyPr wrap="square" rtlCol="0">
            <a:spAutoFit/>
          </a:bodyPr>
          <a:lstStyle/>
          <a:p>
            <a:pPr algn="ctr"/>
            <a:r>
              <a:rPr lang="en-US" sz="1400" i="1" dirty="0" err="1" smtClean="0">
                <a:solidFill>
                  <a:schemeClr val="tx1">
                    <a:lumMod val="65000"/>
                    <a:lumOff val="35000"/>
                  </a:schemeClr>
                </a:solidFill>
                <a:latin typeface="Dubai Medium" panose="020B0603030403030204" pitchFamily="34" charset="-78"/>
                <a:cs typeface="Dubai Medium" panose="020B0603030403030204" pitchFamily="34" charset="-78"/>
              </a:rPr>
              <a:t>yoy</a:t>
            </a:r>
            <a:endParaRPr lang="en-US" i="1" dirty="0">
              <a:solidFill>
                <a:schemeClr val="tx1">
                  <a:lumMod val="65000"/>
                  <a:lumOff val="35000"/>
                </a:schemeClr>
              </a:solidFill>
              <a:latin typeface="Dubai Medium" panose="020B0603030403030204" pitchFamily="34" charset="-78"/>
              <a:cs typeface="Dubai Medium" panose="020B0603030403030204" pitchFamily="34" charset="-78"/>
            </a:endParaRPr>
          </a:p>
        </p:txBody>
      </p:sp>
      <p:sp>
        <p:nvSpPr>
          <p:cNvPr id="42" name="TextBox 41"/>
          <p:cNvSpPr txBox="1"/>
          <p:nvPr/>
        </p:nvSpPr>
        <p:spPr>
          <a:xfrm>
            <a:off x="2729024" y="5233409"/>
            <a:ext cx="630513" cy="307777"/>
          </a:xfrm>
          <a:prstGeom prst="rect">
            <a:avLst/>
          </a:prstGeom>
          <a:noFill/>
        </p:spPr>
        <p:txBody>
          <a:bodyPr wrap="square" rtlCol="0">
            <a:spAutoFit/>
          </a:bodyPr>
          <a:lstStyle/>
          <a:p>
            <a:pPr algn="ctr"/>
            <a:r>
              <a:rPr lang="en-US" sz="1400" i="1" dirty="0" err="1" smtClean="0">
                <a:solidFill>
                  <a:schemeClr val="tx1">
                    <a:lumMod val="65000"/>
                    <a:lumOff val="35000"/>
                  </a:schemeClr>
                </a:solidFill>
                <a:latin typeface="Dubai Medium" panose="020B0603030403030204" pitchFamily="34" charset="-78"/>
                <a:cs typeface="Dubai Medium" panose="020B0603030403030204" pitchFamily="34" charset="-78"/>
              </a:rPr>
              <a:t>yoy</a:t>
            </a:r>
            <a:endParaRPr lang="en-US" i="1" dirty="0">
              <a:solidFill>
                <a:schemeClr val="tx1">
                  <a:lumMod val="65000"/>
                  <a:lumOff val="35000"/>
                </a:schemeClr>
              </a:solidFill>
              <a:latin typeface="Dubai Medium" panose="020B0603030403030204" pitchFamily="34" charset="-78"/>
              <a:cs typeface="Dubai Medium" panose="020B0603030403030204" pitchFamily="34" charset="-78"/>
            </a:endParaRPr>
          </a:p>
        </p:txBody>
      </p:sp>
      <p:sp>
        <p:nvSpPr>
          <p:cNvPr id="43" name="TextBox 42"/>
          <p:cNvSpPr txBox="1"/>
          <p:nvPr/>
        </p:nvSpPr>
        <p:spPr>
          <a:xfrm>
            <a:off x="6373980" y="3167809"/>
            <a:ext cx="630513" cy="307777"/>
          </a:xfrm>
          <a:prstGeom prst="rect">
            <a:avLst/>
          </a:prstGeom>
          <a:noFill/>
        </p:spPr>
        <p:txBody>
          <a:bodyPr wrap="square" rtlCol="0">
            <a:spAutoFit/>
          </a:bodyPr>
          <a:lstStyle/>
          <a:p>
            <a:pPr algn="ctr"/>
            <a:r>
              <a:rPr lang="en-US" sz="1400" i="1" dirty="0" err="1" smtClean="0">
                <a:solidFill>
                  <a:schemeClr val="tx1">
                    <a:lumMod val="65000"/>
                    <a:lumOff val="35000"/>
                  </a:schemeClr>
                </a:solidFill>
                <a:latin typeface="Dubai Medium" panose="020B0603030403030204" pitchFamily="34" charset="-78"/>
                <a:cs typeface="Dubai Medium" panose="020B0603030403030204" pitchFamily="34" charset="-78"/>
              </a:rPr>
              <a:t>yoy</a:t>
            </a:r>
            <a:endParaRPr lang="en-US" i="1" dirty="0">
              <a:solidFill>
                <a:schemeClr val="tx1">
                  <a:lumMod val="65000"/>
                  <a:lumOff val="35000"/>
                </a:schemeClr>
              </a:solidFill>
              <a:latin typeface="Dubai Medium" panose="020B0603030403030204" pitchFamily="34" charset="-78"/>
              <a:cs typeface="Dubai Medium" panose="020B0603030403030204" pitchFamily="34" charset="-78"/>
            </a:endParaRPr>
          </a:p>
        </p:txBody>
      </p:sp>
      <p:sp>
        <p:nvSpPr>
          <p:cNvPr id="44" name="TextBox 43"/>
          <p:cNvSpPr txBox="1"/>
          <p:nvPr/>
        </p:nvSpPr>
        <p:spPr>
          <a:xfrm>
            <a:off x="6363327" y="5234705"/>
            <a:ext cx="630513" cy="307777"/>
          </a:xfrm>
          <a:prstGeom prst="rect">
            <a:avLst/>
          </a:prstGeom>
          <a:noFill/>
        </p:spPr>
        <p:txBody>
          <a:bodyPr wrap="square" rtlCol="0">
            <a:spAutoFit/>
          </a:bodyPr>
          <a:lstStyle/>
          <a:p>
            <a:pPr algn="ctr"/>
            <a:r>
              <a:rPr lang="en-US" sz="1400" i="1" dirty="0" err="1" smtClean="0">
                <a:solidFill>
                  <a:schemeClr val="tx1">
                    <a:lumMod val="65000"/>
                    <a:lumOff val="35000"/>
                  </a:schemeClr>
                </a:solidFill>
                <a:latin typeface="Dubai Medium" panose="020B0603030403030204" pitchFamily="34" charset="-78"/>
                <a:cs typeface="Dubai Medium" panose="020B0603030403030204" pitchFamily="34" charset="-78"/>
              </a:rPr>
              <a:t>yoy</a:t>
            </a:r>
            <a:endParaRPr lang="en-US" i="1" dirty="0">
              <a:solidFill>
                <a:schemeClr val="tx1">
                  <a:lumMod val="65000"/>
                  <a:lumOff val="35000"/>
                </a:schemeClr>
              </a:solidFill>
              <a:latin typeface="Dubai Medium" panose="020B0603030403030204" pitchFamily="34" charset="-78"/>
              <a:cs typeface="Dubai Medium" panose="020B0603030403030204" pitchFamily="34" charset="-78"/>
            </a:endParaRPr>
          </a:p>
        </p:txBody>
      </p:sp>
      <p:sp>
        <p:nvSpPr>
          <p:cNvPr id="45" name="TextBox 44"/>
          <p:cNvSpPr txBox="1"/>
          <p:nvPr/>
        </p:nvSpPr>
        <p:spPr>
          <a:xfrm>
            <a:off x="9824521" y="3141040"/>
            <a:ext cx="630513" cy="307777"/>
          </a:xfrm>
          <a:prstGeom prst="rect">
            <a:avLst/>
          </a:prstGeom>
          <a:noFill/>
        </p:spPr>
        <p:txBody>
          <a:bodyPr wrap="square" rtlCol="0">
            <a:spAutoFit/>
          </a:bodyPr>
          <a:lstStyle/>
          <a:p>
            <a:pPr algn="ctr"/>
            <a:r>
              <a:rPr lang="en-US" sz="1400" i="1" dirty="0" err="1" smtClean="0">
                <a:solidFill>
                  <a:schemeClr val="tx1">
                    <a:lumMod val="65000"/>
                    <a:lumOff val="35000"/>
                  </a:schemeClr>
                </a:solidFill>
                <a:latin typeface="Dubai Medium" panose="020B0603030403030204" pitchFamily="34" charset="-78"/>
                <a:cs typeface="Dubai Medium" panose="020B0603030403030204" pitchFamily="34" charset="-78"/>
              </a:rPr>
              <a:t>yoy</a:t>
            </a:r>
            <a:endParaRPr lang="en-US" i="1" dirty="0">
              <a:solidFill>
                <a:schemeClr val="tx1">
                  <a:lumMod val="65000"/>
                  <a:lumOff val="35000"/>
                </a:schemeClr>
              </a:solidFill>
              <a:latin typeface="Dubai Medium" panose="020B0603030403030204" pitchFamily="34" charset="-78"/>
              <a:cs typeface="Dubai Medium" panose="020B0603030403030204" pitchFamily="34" charset="-78"/>
            </a:endParaRPr>
          </a:p>
        </p:txBody>
      </p:sp>
      <p:sp>
        <p:nvSpPr>
          <p:cNvPr id="46" name="TextBox 45"/>
          <p:cNvSpPr txBox="1"/>
          <p:nvPr/>
        </p:nvSpPr>
        <p:spPr>
          <a:xfrm>
            <a:off x="9813868" y="5207936"/>
            <a:ext cx="630513" cy="307777"/>
          </a:xfrm>
          <a:prstGeom prst="rect">
            <a:avLst/>
          </a:prstGeom>
          <a:noFill/>
        </p:spPr>
        <p:txBody>
          <a:bodyPr wrap="square" rtlCol="0">
            <a:spAutoFit/>
          </a:bodyPr>
          <a:lstStyle/>
          <a:p>
            <a:pPr algn="ctr"/>
            <a:r>
              <a:rPr lang="en-US" sz="1400" i="1" dirty="0" err="1" smtClean="0">
                <a:solidFill>
                  <a:schemeClr val="tx1">
                    <a:lumMod val="65000"/>
                    <a:lumOff val="35000"/>
                  </a:schemeClr>
                </a:solidFill>
                <a:latin typeface="Dubai Medium" panose="020B0603030403030204" pitchFamily="34" charset="-78"/>
                <a:cs typeface="Dubai Medium" panose="020B0603030403030204" pitchFamily="34" charset="-78"/>
              </a:rPr>
              <a:t>yoy</a:t>
            </a:r>
            <a:endParaRPr lang="en-US" i="1" dirty="0">
              <a:solidFill>
                <a:schemeClr val="tx1">
                  <a:lumMod val="65000"/>
                  <a:lumOff val="35000"/>
                </a:schemeClr>
              </a:solidFill>
              <a:latin typeface="Dubai Medium" panose="020B0603030403030204" pitchFamily="34" charset="-78"/>
              <a:cs typeface="Dubai Medium" panose="020B0603030403030204" pitchFamily="34" charset="-78"/>
            </a:endParaRPr>
          </a:p>
        </p:txBody>
      </p:sp>
      <p:pic>
        <p:nvPicPr>
          <p:cNvPr id="47" name="Picture 8" descr="https://cdn-icons.flaticon.com/png/512/3133/premium/3133622.png?token=exp=1650516875~hmac=b535cbf8d94c826397fea42b5d184e0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89343" y="1965477"/>
            <a:ext cx="960120" cy="960120"/>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0" descr="https://cdn-icons-png.flaticon.com/512/1907/1907675.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989343" y="4058584"/>
            <a:ext cx="960120" cy="96012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14" descr="https://cdn-icons-png.flaticon.com/512/4334/4334680.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422016" y="1985334"/>
            <a:ext cx="960120" cy="960120"/>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a:extLst>
              <a:ext uri="{FF2B5EF4-FFF2-40B4-BE49-F238E27FC236}">
                <a16:creationId xmlns:a16="http://schemas.microsoft.com/office/drawing/2014/main" id="{DCECF369-A131-C34F-ACB5-586E46D53137}"/>
              </a:ext>
            </a:extLst>
          </p:cNvPr>
          <p:cNvSpPr txBox="1"/>
          <p:nvPr/>
        </p:nvSpPr>
        <p:spPr>
          <a:xfrm>
            <a:off x="889244" y="903523"/>
            <a:ext cx="5749318" cy="553998"/>
          </a:xfrm>
          <a:prstGeom prst="rect">
            <a:avLst/>
          </a:prstGeom>
          <a:noFill/>
        </p:spPr>
        <p:txBody>
          <a:bodyPr wrap="square" rtlCol="0">
            <a:spAutoFit/>
          </a:bodyPr>
          <a:lstStyle/>
          <a:p>
            <a:pPr lvl="0">
              <a:lnSpc>
                <a:spcPct val="150000"/>
              </a:lnSpc>
              <a:defRPr/>
            </a:pPr>
            <a:r>
              <a:rPr lang="en-US" sz="2000" b="1" kern="0" dirty="0" smtClean="0">
                <a:solidFill>
                  <a:srgbClr val="002060"/>
                </a:solidFill>
                <a:latin typeface="Dubai Medium" panose="020B0603030403030204" pitchFamily="34" charset="-78"/>
                <a:cs typeface="Dubai Medium" panose="020B0603030403030204" pitchFamily="34" charset="-78"/>
              </a:rPr>
              <a:t>Performance Summary 2023</a:t>
            </a:r>
            <a:endParaRPr lang="en-US" sz="2000" b="1" kern="0" dirty="0">
              <a:solidFill>
                <a:srgbClr val="002060"/>
              </a:solidFill>
              <a:latin typeface="Dubai Medium" panose="020B0603030403030204" pitchFamily="34" charset="-78"/>
              <a:cs typeface="Dubai Medium" panose="020B0603030403030204" pitchFamily="34" charset="-78"/>
            </a:endParaRPr>
          </a:p>
        </p:txBody>
      </p:sp>
      <p:sp>
        <p:nvSpPr>
          <p:cNvPr id="52" name="TextBox 51">
            <a:extLst>
              <a:ext uri="{FF2B5EF4-FFF2-40B4-BE49-F238E27FC236}">
                <a16:creationId xmlns:a16="http://schemas.microsoft.com/office/drawing/2014/main" id="{DCECF369-A131-C34F-ACB5-586E46D53137}"/>
              </a:ext>
            </a:extLst>
          </p:cNvPr>
          <p:cNvSpPr txBox="1"/>
          <p:nvPr/>
        </p:nvSpPr>
        <p:spPr>
          <a:xfrm>
            <a:off x="898158" y="5995494"/>
            <a:ext cx="5749318" cy="369332"/>
          </a:xfrm>
          <a:prstGeom prst="rect">
            <a:avLst/>
          </a:prstGeom>
          <a:noFill/>
        </p:spPr>
        <p:txBody>
          <a:bodyPr wrap="square" rtlCol="0">
            <a:spAutoFit/>
          </a:bodyPr>
          <a:lstStyle/>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i="1" kern="0" smtClean="0">
                <a:solidFill>
                  <a:srgbClr val="000000"/>
                </a:solidFill>
                <a:latin typeface="Dubai Medium" panose="020B0603030403030204" pitchFamily="34" charset="-78"/>
                <a:ea typeface="MS PGothic"/>
                <a:cs typeface="Dubai Medium" panose="020B0603030403030204" pitchFamily="34" charset="-78"/>
              </a:rPr>
              <a:t>Notes: T  forTrillion, </a:t>
            </a:r>
            <a:r>
              <a:rPr lang="en-US" sz="1200" i="1" kern="0">
                <a:solidFill>
                  <a:srgbClr val="000000"/>
                </a:solidFill>
                <a:latin typeface="Dubai Medium" panose="020B0603030403030204" pitchFamily="34" charset="-78"/>
                <a:ea typeface="MS PGothic"/>
                <a:cs typeface="Dubai Medium" panose="020B0603030403030204" pitchFamily="34" charset="-78"/>
              </a:rPr>
              <a:t>B</a:t>
            </a:r>
            <a:r>
              <a:rPr lang="en-US" sz="1200" i="1" kern="0" smtClean="0">
                <a:solidFill>
                  <a:srgbClr val="000000"/>
                </a:solidFill>
                <a:latin typeface="Dubai Medium" panose="020B0603030403030204" pitchFamily="34" charset="-78"/>
                <a:ea typeface="MS PGothic"/>
                <a:cs typeface="Dubai Medium" panose="020B0603030403030204" pitchFamily="34" charset="-78"/>
              </a:rPr>
              <a:t> for Billion, in Rupiah</a:t>
            </a:r>
            <a:endParaRPr lang="en-US" sz="1200" i="1" kern="0">
              <a:solidFill>
                <a:srgbClr val="000000"/>
              </a:solidFill>
              <a:latin typeface="Dubai Medium" panose="020B0603030403030204" pitchFamily="34" charset="-78"/>
              <a:ea typeface="MS PGothic"/>
              <a:cs typeface="Dubai Medium" panose="020B0603030403030204" pitchFamily="34" charset="-78"/>
            </a:endParaRPr>
          </a:p>
        </p:txBody>
      </p:sp>
      <p:sp>
        <p:nvSpPr>
          <p:cNvPr id="53" name="TextBox 52">
            <a:extLst>
              <a:ext uri="{FF2B5EF4-FFF2-40B4-BE49-F238E27FC236}">
                <a16:creationId xmlns:a16="http://schemas.microsoft.com/office/drawing/2014/main" id="{DCECF369-A131-C34F-ACB5-586E46D53137}"/>
              </a:ext>
            </a:extLst>
          </p:cNvPr>
          <p:cNvSpPr txBox="1"/>
          <p:nvPr/>
        </p:nvSpPr>
        <p:spPr>
          <a:xfrm>
            <a:off x="898158" y="5792840"/>
            <a:ext cx="5749318" cy="369332"/>
          </a:xfrm>
          <a:prstGeom prst="rect">
            <a:avLst/>
          </a:prstGeom>
          <a:noFill/>
        </p:spPr>
        <p:txBody>
          <a:bodyPr wrap="square" rtlCol="0">
            <a:spAutoFit/>
          </a:bodyPr>
          <a:lstStyle/>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i="1" kern="0" smtClean="0">
                <a:solidFill>
                  <a:srgbClr val="000000"/>
                </a:solidFill>
                <a:latin typeface="Dubai Medium" panose="020B0603030403030204" pitchFamily="34" charset="-78"/>
                <a:ea typeface="MS PGothic"/>
                <a:cs typeface="Dubai Medium" panose="020B0603030403030204" pitchFamily="34" charset="-78"/>
              </a:rPr>
              <a:t>Source: Radana Finance</a:t>
            </a:r>
            <a:endParaRPr lang="en-US" sz="1200" i="1" kern="0">
              <a:solidFill>
                <a:srgbClr val="000000"/>
              </a:solidFill>
              <a:latin typeface="Dubai Medium" panose="020B0603030403030204" pitchFamily="34" charset="-78"/>
              <a:ea typeface="MS PGothic"/>
              <a:cs typeface="Dubai Medium" panose="020B0603030403030204" pitchFamily="34" charset="-78"/>
            </a:endParaRPr>
          </a:p>
        </p:txBody>
      </p:sp>
      <p:pic>
        <p:nvPicPr>
          <p:cNvPr id="54" name="Picture 6" descr="https://cdn-icons-png.flaticon.com/512/4721/4721635.png"/>
          <p:cNvPicPr>
            <a:picLocks noChangeAspect="1" noChangeArrowheads="1"/>
          </p:cNvPicPr>
          <p:nvPr/>
        </p:nvPicPr>
        <p:blipFill>
          <a:blip r:embed="rId6"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rot="10615807">
            <a:off x="2883197" y="5001448"/>
            <a:ext cx="365760" cy="366336"/>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6" descr="https://cdn-icons-png.flaticon.com/512/4721/472163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27187" y="2932831"/>
            <a:ext cx="365760" cy="365760"/>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6" descr="https://cdn-icons-png.flaticon.com/512/4721/4721635.png"/>
          <p:cNvPicPr>
            <a:picLocks noChangeAspect="1" noChangeArrowheads="1"/>
          </p:cNvPicPr>
          <p:nvPr/>
        </p:nvPicPr>
        <p:blipFill>
          <a:blip r:embed="rId6"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rot="10615807">
            <a:off x="9973069" y="4974507"/>
            <a:ext cx="365760" cy="366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18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 name="Round Diagonal Corner Rectangle 2047"/>
          <p:cNvSpPr/>
          <p:nvPr/>
        </p:nvSpPr>
        <p:spPr>
          <a:xfrm>
            <a:off x="7116361" y="1208734"/>
            <a:ext cx="4756771" cy="1527796"/>
          </a:xfrm>
          <a:prstGeom prst="round2Diag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002060"/>
              </a:solidFill>
            </a:endParaRPr>
          </a:p>
        </p:txBody>
      </p:sp>
      <p:sp>
        <p:nvSpPr>
          <p:cNvPr id="80" name="Round Diagonal Corner Rectangle 79"/>
          <p:cNvSpPr/>
          <p:nvPr/>
        </p:nvSpPr>
        <p:spPr>
          <a:xfrm>
            <a:off x="7116360" y="2916981"/>
            <a:ext cx="4756771" cy="1527796"/>
          </a:xfrm>
          <a:prstGeom prst="round2Diag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002060"/>
              </a:solidFill>
            </a:endParaRPr>
          </a:p>
        </p:txBody>
      </p:sp>
      <p:sp>
        <p:nvSpPr>
          <p:cNvPr id="81" name="Round Diagonal Corner Rectangle 80"/>
          <p:cNvSpPr/>
          <p:nvPr/>
        </p:nvSpPr>
        <p:spPr>
          <a:xfrm>
            <a:off x="7115811" y="4595807"/>
            <a:ext cx="4757319" cy="1527796"/>
          </a:xfrm>
          <a:prstGeom prst="round2Diag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002060"/>
              </a:solidFill>
            </a:endParaRPr>
          </a:p>
        </p:txBody>
      </p:sp>
      <p:sp>
        <p:nvSpPr>
          <p:cNvPr id="71" name="TextBox 70">
            <a:extLst>
              <a:ext uri="{FF2B5EF4-FFF2-40B4-BE49-F238E27FC236}">
                <a16:creationId xmlns:a16="http://schemas.microsoft.com/office/drawing/2014/main" id="{DCECF369-A131-C34F-ACB5-586E46D53137}"/>
              </a:ext>
            </a:extLst>
          </p:cNvPr>
          <p:cNvSpPr txBox="1"/>
          <p:nvPr/>
        </p:nvSpPr>
        <p:spPr>
          <a:xfrm>
            <a:off x="7116362" y="1317408"/>
            <a:ext cx="4756771" cy="1267655"/>
          </a:xfrm>
          <a:prstGeom prst="rect">
            <a:avLst/>
          </a:prstGeom>
          <a:noFill/>
        </p:spPr>
        <p:txBody>
          <a:bodyPr wrap="square" rtlCol="0">
            <a:spAutoFit/>
          </a:bodyPr>
          <a:lstStyle/>
          <a:p>
            <a:pPr marL="171450" lvl="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kern="0" dirty="0">
                <a:solidFill>
                  <a:schemeClr val="bg1"/>
                </a:solidFill>
                <a:latin typeface="Dubai Medium" panose="020B0603030403030204" pitchFamily="34" charset="-78"/>
                <a:ea typeface="MS PGothic"/>
                <a:cs typeface="Dubai Medium" panose="020B0603030403030204" pitchFamily="34" charset="-78"/>
              </a:rPr>
              <a:t>In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2023, </a:t>
            </a:r>
            <a:r>
              <a:rPr lang="en-US" sz="1300" kern="0" dirty="0" err="1">
                <a:solidFill>
                  <a:schemeClr val="bg1"/>
                </a:solidFill>
                <a:latin typeface="Dubai Medium" panose="020B0603030403030204" pitchFamily="34" charset="-78"/>
                <a:ea typeface="MS PGothic"/>
                <a:cs typeface="Dubai Medium" panose="020B0603030403030204" pitchFamily="34" charset="-78"/>
              </a:rPr>
              <a:t>Radana</a:t>
            </a:r>
            <a:r>
              <a:rPr lang="en-US" sz="1300" kern="0" dirty="0">
                <a:solidFill>
                  <a:schemeClr val="bg1"/>
                </a:solidFill>
                <a:latin typeface="Dubai Medium" panose="020B0603030403030204" pitchFamily="34" charset="-78"/>
                <a:ea typeface="MS PGothic"/>
                <a:cs typeface="Dubai Medium" panose="020B0603030403030204" pitchFamily="34" charset="-78"/>
              </a:rPr>
              <a:t> recorded a total </a:t>
            </a:r>
            <a:r>
              <a:rPr lang="en-US" sz="1300" kern="0" dirty="0" smtClean="0">
                <a:solidFill>
                  <a:schemeClr val="bg1"/>
                </a:solidFill>
                <a:latin typeface="Dubai Medium" panose="020B0603030403030204" pitchFamily="34" charset="-78"/>
                <a:ea typeface="MS PGothic"/>
                <a:cs typeface="Dubai Medium" panose="020B0603030403030204" pitchFamily="34" charset="-78"/>
              </a:rPr>
              <a:t>new booking </a:t>
            </a:r>
            <a:r>
              <a:rPr lang="en-US" sz="1300" kern="0" dirty="0">
                <a:solidFill>
                  <a:schemeClr val="bg1"/>
                </a:solidFill>
                <a:latin typeface="Dubai Medium" panose="020B0603030403030204" pitchFamily="34" charset="-78"/>
                <a:ea typeface="MS PGothic"/>
                <a:cs typeface="Dubai Medium" panose="020B0603030403030204" pitchFamily="34" charset="-78"/>
              </a:rPr>
              <a:t>of 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2.87 Trillion, </a:t>
            </a:r>
            <a:r>
              <a:rPr lang="en-US" sz="1300" kern="0" dirty="0">
                <a:solidFill>
                  <a:schemeClr val="bg1"/>
                </a:solidFill>
                <a:latin typeface="Dubai Medium" panose="020B0603030403030204" pitchFamily="34" charset="-78"/>
                <a:ea typeface="MS PGothic"/>
                <a:cs typeface="Dubai Medium" panose="020B0603030403030204" pitchFamily="34" charset="-78"/>
              </a:rPr>
              <a:t>with a composition of </a:t>
            </a:r>
            <a:r>
              <a:rPr lang="en-US" sz="1300" kern="0" dirty="0" smtClean="0">
                <a:solidFill>
                  <a:schemeClr val="bg1"/>
                </a:solidFill>
                <a:latin typeface="Dubai Medium" panose="020B0603030403030204" pitchFamily="34" charset="-78"/>
                <a:ea typeface="MS PGothic"/>
                <a:cs typeface="Dubai Medium" panose="020B0603030403030204" pitchFamily="34" charset="-78"/>
              </a:rPr>
              <a:t>62% </a:t>
            </a:r>
            <a:r>
              <a:rPr lang="en-US" sz="1300" kern="0" dirty="0">
                <a:solidFill>
                  <a:schemeClr val="bg1"/>
                </a:solidFill>
                <a:latin typeface="Dubai Medium" panose="020B0603030403030204" pitchFamily="34" charset="-78"/>
                <a:ea typeface="MS PGothic"/>
                <a:cs typeface="Dubai Medium" panose="020B0603030403030204" pitchFamily="34" charset="-78"/>
              </a:rPr>
              <a:t>factoring or 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1.79 Trillion, 29% </a:t>
            </a:r>
            <a:r>
              <a:rPr lang="en-US" sz="1300" kern="0" dirty="0">
                <a:solidFill>
                  <a:schemeClr val="bg1"/>
                </a:solidFill>
                <a:latin typeface="Dubai Medium" panose="020B0603030403030204" pitchFamily="34" charset="-78"/>
                <a:ea typeface="MS PGothic"/>
                <a:cs typeface="Dubai Medium" panose="020B0603030403030204" pitchFamily="34" charset="-78"/>
              </a:rPr>
              <a:t>ABF or 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838 Billion and 8% </a:t>
            </a:r>
            <a:r>
              <a:rPr lang="en-US" sz="1300" i="1" kern="0" dirty="0" smtClean="0">
                <a:solidFill>
                  <a:schemeClr val="bg1"/>
                </a:solidFill>
                <a:latin typeface="Dubai Medium" panose="020B0603030403030204" pitchFamily="34" charset="-78"/>
                <a:ea typeface="MS PGothic"/>
                <a:cs typeface="Dubai Medium" panose="020B0603030403030204" pitchFamily="34" charset="-78"/>
              </a:rPr>
              <a:t>FMU </a:t>
            </a:r>
            <a:r>
              <a:rPr lang="en-US" sz="1300" kern="0" dirty="0" smtClean="0">
                <a:solidFill>
                  <a:schemeClr val="bg1"/>
                </a:solidFill>
                <a:latin typeface="Dubai Medium" panose="020B0603030403030204" pitchFamily="34" charset="-78"/>
                <a:ea typeface="MS PGothic"/>
                <a:cs typeface="Dubai Medium" panose="020B0603030403030204" pitchFamily="34" charset="-78"/>
              </a:rPr>
              <a:t> or IDR 240 Billion.</a:t>
            </a:r>
            <a:endParaRPr lang="en-US" sz="1300" i="1" kern="0" dirty="0" smtClean="0">
              <a:solidFill>
                <a:schemeClr val="bg1"/>
              </a:solidFill>
              <a:latin typeface="Dubai Medium" panose="020B0603030403030204" pitchFamily="34" charset="-78"/>
              <a:ea typeface="MS PGothic"/>
              <a:cs typeface="Dubai Medium" panose="020B0603030403030204" pitchFamily="34" charset="-78"/>
            </a:endParaRPr>
          </a:p>
        </p:txBody>
      </p:sp>
      <p:sp>
        <p:nvSpPr>
          <p:cNvPr id="5" name="Google Shape;178;p39"/>
          <p:cNvSpPr/>
          <p:nvPr/>
        </p:nvSpPr>
        <p:spPr>
          <a:xfrm>
            <a:off x="0" y="0"/>
            <a:ext cx="12192000" cy="730233"/>
          </a:xfrm>
          <a:prstGeom prst="rect">
            <a:avLst/>
          </a:prstGeom>
          <a:solidFill>
            <a:srgbClr val="00206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050" name="Picture 2" descr="https://lh4.googleusercontent.com/-H4VcquEHaTXnYMQn65YPceEqdukVdabEE4jww_B7xRMt4-d_L3hdWqa91D41Bpcnh6jgGWYhGn8iZrTCS9Mcdf8OYqebCleYRZAOlP0GtJF5U91SX1GEVvGiyhpBqhXd15qbQKy-L8LnY8=s2048"/>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32577" y="92213"/>
            <a:ext cx="499638" cy="4946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Logo Radana.png">
            <a:extLst>
              <a:ext uri="{FF2B5EF4-FFF2-40B4-BE49-F238E27FC236}">
                <a16:creationId xmlns:a16="http://schemas.microsoft.com/office/drawing/2014/main" id="{5143F59C-1818-477B-8AC3-0D964D082D21}"/>
              </a:ext>
            </a:extLst>
          </p:cNvPr>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11210939" y="50033"/>
            <a:ext cx="837315" cy="6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42601" y="62534"/>
            <a:ext cx="10450656" cy="707886"/>
          </a:xfrm>
          <a:prstGeom prst="rect">
            <a:avLst/>
          </a:prstGeom>
        </p:spPr>
        <p:txBody>
          <a:bodyPr wrap="square">
            <a:spAutoFit/>
          </a:bodyPr>
          <a:lstStyle/>
          <a:p>
            <a:r>
              <a:rPr lang="en-US" sz="4000">
                <a:solidFill>
                  <a:schemeClr val="accent4">
                    <a:lumMod val="60000"/>
                    <a:lumOff val="40000"/>
                  </a:schemeClr>
                </a:solidFill>
                <a:latin typeface="Dubai Medium" panose="020B0603030403030204" pitchFamily="34" charset="-78"/>
                <a:cs typeface="Dubai Medium" panose="020B0603030403030204" pitchFamily="34" charset="-78"/>
              </a:rPr>
              <a:t>Operational &amp; Financial Performance</a:t>
            </a:r>
          </a:p>
        </p:txBody>
      </p:sp>
      <p:sp>
        <p:nvSpPr>
          <p:cNvPr id="279" name="Google Shape;178;p39"/>
          <p:cNvSpPr/>
          <p:nvPr/>
        </p:nvSpPr>
        <p:spPr>
          <a:xfrm>
            <a:off x="11873133" y="6589076"/>
            <a:ext cx="320325" cy="282328"/>
          </a:xfrm>
          <a:prstGeom prst="rect">
            <a:avLst/>
          </a:prstGeom>
          <a:solidFill>
            <a:srgbClr val="00206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900" smtClean="0">
                <a:solidFill>
                  <a:schemeClr val="bg1"/>
                </a:solidFill>
                <a:latin typeface="Dubai Medium" panose="020B0603030403030204" pitchFamily="34" charset="-78"/>
                <a:ea typeface="Arial"/>
                <a:cs typeface="Dubai Medium" panose="020B0603030403030204" pitchFamily="34" charset="-78"/>
                <a:sym typeface="Arial"/>
              </a:rPr>
              <a:t>8</a:t>
            </a:r>
            <a:endParaRPr sz="900" i="0" u="none" strike="noStrike" cap="none">
              <a:solidFill>
                <a:schemeClr val="bg1"/>
              </a:solidFill>
              <a:latin typeface="Dubai Medium" panose="020B0603030403030204" pitchFamily="34" charset="-78"/>
              <a:ea typeface="Arial"/>
              <a:cs typeface="Dubai Medium" panose="020B0603030403030204" pitchFamily="34" charset="-78"/>
              <a:sym typeface="Arial"/>
            </a:endParaRPr>
          </a:p>
        </p:txBody>
      </p:sp>
      <p:sp>
        <p:nvSpPr>
          <p:cNvPr id="2" name="TextBox 1"/>
          <p:cNvSpPr txBox="1"/>
          <p:nvPr/>
        </p:nvSpPr>
        <p:spPr>
          <a:xfrm>
            <a:off x="8789169" y="6629263"/>
            <a:ext cx="3155031" cy="246221"/>
          </a:xfrm>
          <a:prstGeom prst="rect">
            <a:avLst/>
          </a:prstGeom>
          <a:noFill/>
        </p:spPr>
        <p:txBody>
          <a:bodyPr wrap="none" rtlCol="0">
            <a:spAutoFit/>
          </a:bodyPr>
          <a:lstStyle/>
          <a:p>
            <a:r>
              <a:rPr lang="en-US" sz="1000" dirty="0" smtClean="0">
                <a:latin typeface="Dubai Medium" panose="020B0603030403030204" pitchFamily="34" charset="-78"/>
                <a:cs typeface="Dubai Medium" panose="020B0603030403030204" pitchFamily="34" charset="-78"/>
              </a:rPr>
              <a:t>PT </a:t>
            </a:r>
            <a:r>
              <a:rPr lang="en-US" sz="1000" dirty="0" err="1" smtClean="0">
                <a:latin typeface="Dubai Medium" panose="020B0603030403030204" pitchFamily="34" charset="-78"/>
                <a:cs typeface="Dubai Medium" panose="020B0603030403030204" pitchFamily="34" charset="-78"/>
              </a:rPr>
              <a:t>Radana</a:t>
            </a:r>
            <a:r>
              <a:rPr lang="en-US" sz="1000" dirty="0" smtClean="0">
                <a:latin typeface="Dubai Medium" panose="020B0603030403030204" pitchFamily="34" charset="-78"/>
                <a:cs typeface="Dubai Medium" panose="020B0603030403030204" pitchFamily="34" charset="-78"/>
              </a:rPr>
              <a:t> </a:t>
            </a:r>
            <a:r>
              <a:rPr lang="en-US" sz="1000" dirty="0" err="1" smtClean="0">
                <a:latin typeface="Dubai Medium" panose="020B0603030403030204" pitchFamily="34" charset="-78"/>
                <a:cs typeface="Dubai Medium" panose="020B0603030403030204" pitchFamily="34" charset="-78"/>
              </a:rPr>
              <a:t>Bhaskara</a:t>
            </a:r>
            <a:r>
              <a:rPr lang="en-US" sz="1000" dirty="0" smtClean="0">
                <a:latin typeface="Dubai Medium" panose="020B0603030403030204" pitchFamily="34" charset="-78"/>
                <a:cs typeface="Dubai Medium" panose="020B0603030403030204" pitchFamily="34" charset="-78"/>
              </a:rPr>
              <a:t> Finance </a:t>
            </a:r>
            <a:r>
              <a:rPr lang="en-US" sz="1000" dirty="0" err="1" smtClean="0">
                <a:latin typeface="Dubai Medium" panose="020B0603030403030204" pitchFamily="34" charset="-78"/>
                <a:cs typeface="Dubai Medium" panose="020B0603030403030204" pitchFamily="34" charset="-78"/>
              </a:rPr>
              <a:t>Tbk</a:t>
            </a:r>
            <a:r>
              <a:rPr lang="en-US" sz="1000" dirty="0" smtClean="0">
                <a:latin typeface="Dubai Medium" panose="020B0603030403030204" pitchFamily="34" charset="-78"/>
                <a:cs typeface="Dubai Medium" panose="020B0603030403030204" pitchFamily="34" charset="-78"/>
              </a:rPr>
              <a:t> | </a:t>
            </a:r>
            <a:r>
              <a:rPr lang="en-US" sz="1000" dirty="0" err="1" smtClean="0">
                <a:solidFill>
                  <a:srgbClr val="002060"/>
                </a:solidFill>
                <a:latin typeface="Dubai Medium" panose="020B0603030403030204" pitchFamily="34" charset="-78"/>
                <a:cs typeface="Dubai Medium" panose="020B0603030403030204" pitchFamily="34" charset="-78"/>
              </a:rPr>
              <a:t>Paparan</a:t>
            </a:r>
            <a:r>
              <a:rPr lang="en-US" sz="1000" dirty="0" smtClean="0">
                <a:solidFill>
                  <a:srgbClr val="002060"/>
                </a:solidFill>
                <a:latin typeface="Dubai Medium" panose="020B0603030403030204" pitchFamily="34" charset="-78"/>
                <a:cs typeface="Dubai Medium" panose="020B0603030403030204" pitchFamily="34" charset="-78"/>
              </a:rPr>
              <a:t> </a:t>
            </a:r>
            <a:r>
              <a:rPr lang="en-US" sz="1000" dirty="0" err="1" smtClean="0">
                <a:solidFill>
                  <a:srgbClr val="002060"/>
                </a:solidFill>
                <a:latin typeface="Dubai Medium" panose="020B0603030403030204" pitchFamily="34" charset="-78"/>
                <a:cs typeface="Dubai Medium" panose="020B0603030403030204" pitchFamily="34" charset="-78"/>
              </a:rPr>
              <a:t>Publik</a:t>
            </a:r>
            <a:r>
              <a:rPr lang="en-US" sz="1000" dirty="0" smtClean="0">
                <a:solidFill>
                  <a:srgbClr val="002060"/>
                </a:solidFill>
                <a:latin typeface="Dubai Medium" panose="020B0603030403030204" pitchFamily="34" charset="-78"/>
                <a:cs typeface="Dubai Medium" panose="020B0603030403030204" pitchFamily="34" charset="-78"/>
              </a:rPr>
              <a:t> 2024</a:t>
            </a:r>
            <a:endParaRPr lang="id-ID" sz="1000" dirty="0">
              <a:solidFill>
                <a:srgbClr val="002060"/>
              </a:solidFill>
              <a:latin typeface="Dubai Medium" panose="020B0603030403030204" pitchFamily="34" charset="-78"/>
              <a:cs typeface="Dubai Medium" panose="020B0603030403030204" pitchFamily="34" charset="-78"/>
            </a:endParaRPr>
          </a:p>
        </p:txBody>
      </p:sp>
      <p:sp>
        <p:nvSpPr>
          <p:cNvPr id="280" name="TextBox 279"/>
          <p:cNvSpPr txBox="1"/>
          <p:nvPr/>
        </p:nvSpPr>
        <p:spPr>
          <a:xfrm>
            <a:off x="-21075" y="6626625"/>
            <a:ext cx="1616148" cy="246221"/>
          </a:xfrm>
          <a:prstGeom prst="rect">
            <a:avLst/>
          </a:prstGeom>
          <a:noFill/>
        </p:spPr>
        <p:txBody>
          <a:bodyPr wrap="none" rtlCol="0">
            <a:spAutoFit/>
          </a:bodyPr>
          <a:lstStyle/>
          <a:p>
            <a:r>
              <a:rPr lang="en-US" sz="1000" i="1" smtClean="0">
                <a:solidFill>
                  <a:srgbClr val="21C121"/>
                </a:solidFill>
                <a:latin typeface="Dubai Medium" panose="020B0603030403030204" pitchFamily="34" charset="-78"/>
                <a:cs typeface="Dubai Medium" panose="020B0603030403030204" pitchFamily="34" charset="-78"/>
              </a:rPr>
              <a:t>Mitra Andal, Sahabat Anda</a:t>
            </a:r>
            <a:endParaRPr lang="id-ID" sz="1000" i="1">
              <a:solidFill>
                <a:srgbClr val="21C121"/>
              </a:solidFill>
              <a:latin typeface="Dubai Medium" panose="020B0603030403030204" pitchFamily="34" charset="-78"/>
              <a:cs typeface="Dubai Medium" panose="020B0603030403030204" pitchFamily="34" charset="-78"/>
            </a:endParaRPr>
          </a:p>
        </p:txBody>
      </p:sp>
      <p:graphicFrame>
        <p:nvGraphicFramePr>
          <p:cNvPr id="52" name="Chart 51"/>
          <p:cNvGraphicFramePr>
            <a:graphicFrameLocks/>
          </p:cNvGraphicFramePr>
          <p:nvPr>
            <p:extLst>
              <p:ext uri="{D42A27DB-BD31-4B8C-83A1-F6EECF244321}">
                <p14:modId xmlns:p14="http://schemas.microsoft.com/office/powerpoint/2010/main" val="3948751695"/>
              </p:ext>
            </p:extLst>
          </p:nvPr>
        </p:nvGraphicFramePr>
        <p:xfrm>
          <a:off x="951785" y="1594004"/>
          <a:ext cx="5617988" cy="1189234"/>
        </p:xfrm>
        <a:graphic>
          <a:graphicData uri="http://schemas.openxmlformats.org/drawingml/2006/chart">
            <c:chart xmlns:c="http://schemas.openxmlformats.org/drawingml/2006/chart" xmlns:r="http://schemas.openxmlformats.org/officeDocument/2006/relationships" r:id="rId5"/>
          </a:graphicData>
        </a:graphic>
      </p:graphicFrame>
      <p:sp>
        <p:nvSpPr>
          <p:cNvPr id="57" name="TextBox 56">
            <a:extLst>
              <a:ext uri="{FF2B5EF4-FFF2-40B4-BE49-F238E27FC236}">
                <a16:creationId xmlns:a16="http://schemas.microsoft.com/office/drawing/2014/main" id="{DCECF369-A131-C34F-ACB5-586E46D53137}"/>
              </a:ext>
            </a:extLst>
          </p:cNvPr>
          <p:cNvSpPr txBox="1"/>
          <p:nvPr/>
        </p:nvSpPr>
        <p:spPr>
          <a:xfrm>
            <a:off x="889244" y="739748"/>
            <a:ext cx="5749318" cy="553998"/>
          </a:xfrm>
          <a:prstGeom prst="rect">
            <a:avLst/>
          </a:prstGeom>
          <a:noFill/>
        </p:spPr>
        <p:txBody>
          <a:bodyPr wrap="square" rtlCol="0">
            <a:spAutoFit/>
          </a:bodyPr>
          <a:lstStyle/>
          <a:p>
            <a:pPr lvl="0">
              <a:lnSpc>
                <a:spcPct val="150000"/>
              </a:lnSpc>
              <a:defRPr/>
            </a:pPr>
            <a:r>
              <a:rPr lang="en-US" sz="2000" b="1" kern="0" dirty="0" smtClean="0">
                <a:solidFill>
                  <a:srgbClr val="002060"/>
                </a:solidFill>
                <a:latin typeface="Dubai Medium" panose="020B0603030403030204" pitchFamily="34" charset="-78"/>
                <a:cs typeface="Dubai Medium" panose="020B0603030403030204" pitchFamily="34" charset="-78"/>
              </a:rPr>
              <a:t>Operational Performance 2023</a:t>
            </a:r>
            <a:endParaRPr lang="en-US" sz="2000" b="1" kern="0" dirty="0">
              <a:solidFill>
                <a:srgbClr val="002060"/>
              </a:solidFill>
              <a:latin typeface="Dubai Medium" panose="020B0603030403030204" pitchFamily="34" charset="-78"/>
              <a:cs typeface="Dubai Medium" panose="020B0603030403030204" pitchFamily="34" charset="-78"/>
            </a:endParaRPr>
          </a:p>
        </p:txBody>
      </p:sp>
      <p:sp>
        <p:nvSpPr>
          <p:cNvPr id="58" name="TextBox 57">
            <a:extLst>
              <a:ext uri="{FF2B5EF4-FFF2-40B4-BE49-F238E27FC236}">
                <a16:creationId xmlns:a16="http://schemas.microsoft.com/office/drawing/2014/main" id="{894917B8-59FB-4021-B79A-A81538310BEC}"/>
              </a:ext>
            </a:extLst>
          </p:cNvPr>
          <p:cNvSpPr txBox="1">
            <a:spLocks/>
          </p:cNvSpPr>
          <p:nvPr/>
        </p:nvSpPr>
        <p:spPr>
          <a:xfrm>
            <a:off x="958032" y="1279367"/>
            <a:ext cx="5611741"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dirty="0" smtClean="0">
                <a:solidFill>
                  <a:schemeClr val="bg1"/>
                </a:solidFill>
                <a:latin typeface="Arial" panose="020B0604020202020204" pitchFamily="34" charset="0"/>
                <a:cs typeface="Arial" panose="020B0604020202020204" pitchFamily="34" charset="0"/>
              </a:rPr>
              <a:t>New Booking (in IDR </a:t>
            </a:r>
            <a:r>
              <a:rPr lang="en-US" sz="1200" b="1" dirty="0" err="1" smtClean="0">
                <a:solidFill>
                  <a:schemeClr val="bg1"/>
                </a:solidFill>
                <a:latin typeface="Arial" panose="020B0604020202020204" pitchFamily="34" charset="0"/>
                <a:cs typeface="Arial" panose="020B0604020202020204" pitchFamily="34" charset="0"/>
              </a:rPr>
              <a:t>Bn</a:t>
            </a:r>
            <a:r>
              <a:rPr lang="en-US" sz="1200" b="1" dirty="0" smtClean="0">
                <a:solidFill>
                  <a:schemeClr val="bg1"/>
                </a:solidFill>
                <a:latin typeface="Arial" panose="020B0604020202020204" pitchFamily="34" charset="0"/>
                <a:cs typeface="Arial" panose="020B0604020202020204" pitchFamily="34" charset="0"/>
              </a:rPr>
              <a:t>)</a:t>
            </a:r>
            <a:endParaRPr lang="en-US" sz="1200" b="1" dirty="0">
              <a:solidFill>
                <a:schemeClr val="bg1"/>
              </a:solidFill>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894917B8-59FB-4021-B79A-A81538310BEC}"/>
              </a:ext>
            </a:extLst>
          </p:cNvPr>
          <p:cNvSpPr txBox="1">
            <a:spLocks/>
          </p:cNvSpPr>
          <p:nvPr/>
        </p:nvSpPr>
        <p:spPr>
          <a:xfrm>
            <a:off x="958032" y="2936322"/>
            <a:ext cx="5611741"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dirty="0">
                <a:solidFill>
                  <a:schemeClr val="bg1"/>
                </a:solidFill>
                <a:latin typeface="Arial" panose="020B0604020202020204" pitchFamily="34" charset="0"/>
                <a:cs typeface="Arial" panose="020B0604020202020204" pitchFamily="34" charset="0"/>
              </a:rPr>
              <a:t>Account Receivables (in IDR </a:t>
            </a:r>
            <a:r>
              <a:rPr lang="en-US" sz="1200" b="1" dirty="0" err="1" smtClean="0">
                <a:solidFill>
                  <a:schemeClr val="bg1"/>
                </a:solidFill>
                <a:latin typeface="Arial" panose="020B0604020202020204" pitchFamily="34" charset="0"/>
                <a:cs typeface="Arial" panose="020B0604020202020204" pitchFamily="34" charset="0"/>
              </a:rPr>
              <a:t>Bn</a:t>
            </a:r>
            <a:r>
              <a:rPr lang="en-US" sz="1200" b="1" dirty="0" smtClean="0">
                <a:solidFill>
                  <a:schemeClr val="bg1"/>
                </a:solidFill>
                <a:latin typeface="Arial" panose="020B0604020202020204" pitchFamily="34" charset="0"/>
                <a:cs typeface="Arial" panose="020B0604020202020204" pitchFamily="34" charset="0"/>
              </a:rPr>
              <a:t>)</a:t>
            </a:r>
            <a:endParaRPr lang="en-US" sz="1200" b="1" dirty="0">
              <a:solidFill>
                <a:schemeClr val="bg1"/>
              </a:solidFill>
              <a:latin typeface="Arial" panose="020B0604020202020204" pitchFamily="34" charset="0"/>
              <a:cs typeface="Arial" panose="020B0604020202020204" pitchFamily="34" charset="0"/>
            </a:endParaRPr>
          </a:p>
        </p:txBody>
      </p:sp>
      <p:sp>
        <p:nvSpPr>
          <p:cNvPr id="70" name="TextBox 69">
            <a:extLst>
              <a:ext uri="{FF2B5EF4-FFF2-40B4-BE49-F238E27FC236}">
                <a16:creationId xmlns:a16="http://schemas.microsoft.com/office/drawing/2014/main" id="{894917B8-59FB-4021-B79A-A81538310BEC}"/>
              </a:ext>
            </a:extLst>
          </p:cNvPr>
          <p:cNvSpPr txBox="1">
            <a:spLocks/>
          </p:cNvSpPr>
          <p:nvPr/>
        </p:nvSpPr>
        <p:spPr>
          <a:xfrm>
            <a:off x="958032" y="4617605"/>
            <a:ext cx="5611741" cy="333045"/>
          </a:xfrm>
          <a:prstGeom prst="rect">
            <a:avLst/>
          </a:prstGeom>
          <a:solidFill>
            <a:srgbClr val="002060"/>
          </a:solidFill>
          <a:ln w="9525">
            <a:noFill/>
            <a:miter lim="800000"/>
            <a:headEnd/>
            <a:tailEnd/>
          </a:ln>
          <a:effectLst/>
        </p:spPr>
        <p:txBody>
          <a:bodyPr vert="horz" wrap="square" lIns="73472" tIns="73472" rIns="73472" bIns="73472" numCol="1" anchor="ctr" anchorCtr="0" compatLnSpc="1">
            <a:prstTxWarp prst="textNoShape">
              <a:avLst/>
            </a:prstTxWarp>
            <a:spAutoFit/>
          </a:bodyPr>
          <a:lstStyle>
            <a:lvl1pPr marL="0" lvl="0" indent="0" defTabSz="895350" eaLnBrk="1" hangingPunct="1">
              <a:buClr>
                <a:schemeClr val="tx2"/>
              </a:buClr>
              <a:defRPr baseline="0">
                <a:latin typeface="+mn-lt"/>
                <a:ea typeface="Arial Unicode MS" pitchFamily="34" charset="-128"/>
                <a:cs typeface="Arial Unicode MS" pitchFamily="34" charset="-128"/>
              </a:defRPr>
            </a:lvl1pPr>
            <a:lvl2pPr marL="193675" lvl="1" indent="-192088" defTabSz="895350" eaLnBrk="1" hangingPunct="1">
              <a:buClr>
                <a:schemeClr val="tx2"/>
              </a:buClr>
              <a:buSzPct val="125000"/>
              <a:buFont typeface="Arial" charset="0"/>
              <a:buChar char="▪"/>
              <a:defRPr baseline="0">
                <a:latin typeface="+mn-lt"/>
                <a:ea typeface="Arial Unicode MS" pitchFamily="34" charset="-128"/>
                <a:cs typeface="Arial Unicode MS" pitchFamily="34" charset="-128"/>
              </a:defRPr>
            </a:lvl2pPr>
            <a:lvl3pPr marL="457200" lvl="2" indent="-261938"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3pPr>
            <a:lvl4pPr marL="614363" lvl="3" indent="-155575" defTabSz="895350" eaLnBrk="1" hangingPunct="1">
              <a:buClr>
                <a:schemeClr val="tx2"/>
              </a:buClr>
              <a:buSzPct val="120000"/>
              <a:buFont typeface="Arial" charset="0"/>
              <a:buChar char="▫"/>
              <a:defRPr baseline="0">
                <a:latin typeface="+mn-lt"/>
                <a:ea typeface="Arial Unicode MS" pitchFamily="34" charset="-128"/>
                <a:cs typeface="Arial Unicode MS" pitchFamily="34" charset="-128"/>
              </a:defRPr>
            </a:lvl4pPr>
            <a:lvl5pPr marL="749808" lvl="4" indent="-130175" defTabSz="895350" eaLnBrk="1" hangingPunct="1">
              <a:buClr>
                <a:schemeClr val="tx2"/>
              </a:buClr>
              <a:buSzPct val="89000"/>
              <a:buFont typeface="Arial" charset="0"/>
              <a:buChar char="-"/>
              <a:defRPr baseline="0">
                <a:latin typeface="+mn-lt"/>
                <a:ea typeface="Arial Unicode MS" pitchFamily="34" charset="-128"/>
                <a:cs typeface="Arial Unicode MS" pitchFamily="34" charset="-128"/>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lvl="0" algn="ctr">
              <a:defRPr/>
            </a:pPr>
            <a:r>
              <a:rPr lang="en-US" sz="1200" b="1" smtClean="0">
                <a:solidFill>
                  <a:schemeClr val="bg1"/>
                </a:solidFill>
                <a:latin typeface="Arial" panose="020B0604020202020204" pitchFamily="34" charset="0"/>
                <a:cs typeface="Arial" panose="020B0604020202020204" pitchFamily="34" charset="0"/>
              </a:rPr>
              <a:t>NPF-gross (in %)</a:t>
            </a:r>
            <a:endParaRPr lang="en-US" sz="1200" b="1">
              <a:solidFill>
                <a:schemeClr val="bg1"/>
              </a:solidFill>
              <a:latin typeface="Arial" panose="020B0604020202020204" pitchFamily="34" charset="0"/>
              <a:cs typeface="Arial" panose="020B0604020202020204" pitchFamily="34" charset="0"/>
            </a:endParaRPr>
          </a:p>
        </p:txBody>
      </p:sp>
      <p:sp>
        <p:nvSpPr>
          <p:cNvPr id="72" name="TextBox 71">
            <a:extLst>
              <a:ext uri="{FF2B5EF4-FFF2-40B4-BE49-F238E27FC236}">
                <a16:creationId xmlns:a16="http://schemas.microsoft.com/office/drawing/2014/main" id="{DCECF369-A131-C34F-ACB5-586E46D53137}"/>
              </a:ext>
            </a:extLst>
          </p:cNvPr>
          <p:cNvSpPr txBox="1"/>
          <p:nvPr/>
        </p:nvSpPr>
        <p:spPr>
          <a:xfrm>
            <a:off x="7115812" y="2996791"/>
            <a:ext cx="4757319" cy="1292662"/>
          </a:xfrm>
          <a:prstGeom prst="rect">
            <a:avLst/>
          </a:prstGeom>
          <a:noFill/>
        </p:spPr>
        <p:txBody>
          <a:bodyPr wrap="square" rtlCol="0">
            <a:spAutoFit/>
          </a:bodyPr>
          <a:lstStyle/>
          <a:p>
            <a:pPr marL="171450" lvl="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kern="0" dirty="0">
                <a:solidFill>
                  <a:schemeClr val="bg1"/>
                </a:solidFill>
                <a:latin typeface="Dubai Medium" panose="020B0603030403030204" pitchFamily="34" charset="-78"/>
                <a:ea typeface="MS PGothic"/>
                <a:cs typeface="Dubai Medium" panose="020B0603030403030204" pitchFamily="34" charset="-78"/>
              </a:rPr>
              <a:t>In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2023, </a:t>
            </a:r>
            <a:r>
              <a:rPr lang="en-US" sz="1300" kern="0" dirty="0" err="1">
                <a:solidFill>
                  <a:schemeClr val="bg1"/>
                </a:solidFill>
                <a:latin typeface="Dubai Medium" panose="020B0603030403030204" pitchFamily="34" charset="-78"/>
                <a:ea typeface="MS PGothic"/>
                <a:cs typeface="Dubai Medium" panose="020B0603030403030204" pitchFamily="34" charset="-78"/>
              </a:rPr>
              <a:t>Radana</a:t>
            </a:r>
            <a:r>
              <a:rPr lang="en-US" sz="1300" kern="0" dirty="0">
                <a:solidFill>
                  <a:schemeClr val="bg1"/>
                </a:solidFill>
                <a:latin typeface="Dubai Medium" panose="020B0603030403030204" pitchFamily="34" charset="-78"/>
                <a:ea typeface="MS PGothic"/>
                <a:cs typeface="Dubai Medium" panose="020B0603030403030204" pitchFamily="34" charset="-78"/>
              </a:rPr>
              <a:t> recorded a total </a:t>
            </a:r>
            <a:r>
              <a:rPr lang="en-US" sz="1300" kern="0" dirty="0" smtClean="0">
                <a:solidFill>
                  <a:schemeClr val="bg1"/>
                </a:solidFill>
                <a:latin typeface="Dubai Medium" panose="020B0603030403030204" pitchFamily="34" charset="-78"/>
                <a:ea typeface="MS PGothic"/>
                <a:cs typeface="Dubai Medium" panose="020B0603030403030204" pitchFamily="34" charset="-78"/>
              </a:rPr>
              <a:t>Account Receivables of </a:t>
            </a:r>
            <a:r>
              <a:rPr lang="en-US" sz="1300" kern="0" dirty="0">
                <a:solidFill>
                  <a:schemeClr val="bg1"/>
                </a:solidFill>
                <a:latin typeface="Dubai Medium" panose="020B0603030403030204" pitchFamily="34" charset="-78"/>
                <a:ea typeface="MS PGothic"/>
                <a:cs typeface="Dubai Medium" panose="020B0603030403030204" pitchFamily="34" charset="-78"/>
              </a:rPr>
              <a:t>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1.98 Trillion </a:t>
            </a:r>
            <a:r>
              <a:rPr lang="en-US" sz="1300" kern="0" dirty="0">
                <a:solidFill>
                  <a:schemeClr val="bg1"/>
                </a:solidFill>
                <a:latin typeface="Dubai Medium" panose="020B0603030403030204" pitchFamily="34" charset="-78"/>
                <a:ea typeface="MS PGothic"/>
                <a:cs typeface="Dubai Medium" panose="020B0603030403030204" pitchFamily="34" charset="-78"/>
              </a:rPr>
              <a:t>with a composition of </a:t>
            </a:r>
            <a:r>
              <a:rPr lang="en-US" sz="1300" kern="0" dirty="0" smtClean="0">
                <a:solidFill>
                  <a:schemeClr val="bg1"/>
                </a:solidFill>
                <a:latin typeface="Dubai Medium" panose="020B0603030403030204" pitchFamily="34" charset="-78"/>
                <a:ea typeface="MS PGothic"/>
                <a:cs typeface="Dubai Medium" panose="020B0603030403030204" pitchFamily="34" charset="-78"/>
              </a:rPr>
              <a:t>42% </a:t>
            </a:r>
            <a:r>
              <a:rPr lang="en-US" sz="1300" kern="0" dirty="0">
                <a:solidFill>
                  <a:schemeClr val="bg1"/>
                </a:solidFill>
                <a:latin typeface="Dubai Medium" panose="020B0603030403030204" pitchFamily="34" charset="-78"/>
                <a:ea typeface="MS PGothic"/>
                <a:cs typeface="Dubai Medium" panose="020B0603030403030204" pitchFamily="34" charset="-78"/>
              </a:rPr>
              <a:t>Factoring or 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845 Billion, 52% </a:t>
            </a:r>
            <a:r>
              <a:rPr lang="en-US" sz="1300" kern="0" dirty="0">
                <a:solidFill>
                  <a:schemeClr val="bg1"/>
                </a:solidFill>
                <a:latin typeface="Dubai Medium" panose="020B0603030403030204" pitchFamily="34" charset="-78"/>
                <a:ea typeface="MS PGothic"/>
                <a:cs typeface="Dubai Medium" panose="020B0603030403030204" pitchFamily="34" charset="-78"/>
              </a:rPr>
              <a:t>ABF or IDR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1.02 Trillion , 6% FMU or IDR 112 Billion and </a:t>
            </a:r>
            <a:r>
              <a:rPr lang="en-US" sz="1300" kern="0" dirty="0">
                <a:solidFill>
                  <a:schemeClr val="bg1"/>
                </a:solidFill>
                <a:latin typeface="Dubai Medium" panose="020B0603030403030204" pitchFamily="34" charset="-78"/>
                <a:ea typeface="MS PGothic"/>
                <a:cs typeface="Dubai Medium" panose="020B0603030403030204" pitchFamily="34" charset="-78"/>
              </a:rPr>
              <a:t>the rest came from Legacy.</a:t>
            </a:r>
            <a:endParaRPr lang="en-US" sz="1300" i="1" kern="0" dirty="0">
              <a:solidFill>
                <a:schemeClr val="bg1"/>
              </a:solidFill>
              <a:latin typeface="Dubai Medium" panose="020B0603030403030204" pitchFamily="34" charset="-78"/>
              <a:ea typeface="MS PGothic"/>
              <a:cs typeface="Dubai Medium" panose="020B0603030403030204" pitchFamily="34" charset="-78"/>
            </a:endParaRPr>
          </a:p>
        </p:txBody>
      </p:sp>
      <p:sp>
        <p:nvSpPr>
          <p:cNvPr id="73" name="TextBox 72">
            <a:extLst>
              <a:ext uri="{FF2B5EF4-FFF2-40B4-BE49-F238E27FC236}">
                <a16:creationId xmlns:a16="http://schemas.microsoft.com/office/drawing/2014/main" id="{DCECF369-A131-C34F-ACB5-586E46D53137}"/>
              </a:ext>
            </a:extLst>
          </p:cNvPr>
          <p:cNvSpPr txBox="1"/>
          <p:nvPr/>
        </p:nvSpPr>
        <p:spPr>
          <a:xfrm>
            <a:off x="7115810" y="4640191"/>
            <a:ext cx="4757319" cy="1292662"/>
          </a:xfrm>
          <a:prstGeom prst="rect">
            <a:avLst/>
          </a:prstGeom>
          <a:noFill/>
        </p:spPr>
        <p:txBody>
          <a:bodyPr wrap="square" rtlCol="0">
            <a:spAutoFit/>
          </a:bodyPr>
          <a:lstStyle/>
          <a:p>
            <a:pPr marL="171450" lvl="0" indent="-171450" algn="just" eaLnBrk="0" fontAlgn="base" hangingPunct="0">
              <a:lnSpc>
                <a:spcPct val="150000"/>
              </a:lnSpc>
              <a:spcBef>
                <a:spcPct val="0"/>
              </a:spcBef>
              <a:spcAft>
                <a:spcPts val="200"/>
              </a:spcAft>
              <a:buClr>
                <a:srgbClr val="003399"/>
              </a:buClr>
              <a:buFont typeface="Arial" panose="020B0604020202020204" pitchFamily="34" charset="0"/>
              <a:buChar char="•"/>
              <a:tabLst>
                <a:tab pos="223838" algn="l"/>
              </a:tabLst>
              <a:defRPr/>
            </a:pPr>
            <a:r>
              <a:rPr lang="en-US" sz="1300" kern="0" dirty="0">
                <a:solidFill>
                  <a:schemeClr val="bg1"/>
                </a:solidFill>
                <a:latin typeface="Dubai Medium" panose="020B0603030403030204" pitchFamily="34" charset="-78"/>
                <a:ea typeface="MS PGothic"/>
                <a:cs typeface="Dubai Medium" panose="020B0603030403030204" pitchFamily="34" charset="-78"/>
              </a:rPr>
              <a:t>NPF-gross was in a healthy trend and recorded at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2.14</a:t>
            </a:r>
            <a:r>
              <a:rPr lang="en-US" sz="1300" kern="0" dirty="0">
                <a:solidFill>
                  <a:schemeClr val="bg1"/>
                </a:solidFill>
                <a:latin typeface="Dubai Medium" panose="020B0603030403030204" pitchFamily="34" charset="-78"/>
                <a:ea typeface="MS PGothic"/>
                <a:cs typeface="Dubai Medium" panose="020B0603030403030204" pitchFamily="34" charset="-78"/>
              </a:rPr>
              <a:t>% as of December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2023. </a:t>
            </a:r>
            <a:r>
              <a:rPr lang="en-US" sz="1300" kern="0" dirty="0">
                <a:solidFill>
                  <a:schemeClr val="bg1"/>
                </a:solidFill>
                <a:latin typeface="Dubai Medium" panose="020B0603030403030204" pitchFamily="34" charset="-78"/>
                <a:ea typeface="MS PGothic"/>
                <a:cs typeface="Dubai Medium" panose="020B0603030403030204" pitchFamily="34" charset="-78"/>
              </a:rPr>
              <a:t>NPF-gross was maintained below the regulation </a:t>
            </a:r>
            <a:r>
              <a:rPr lang="en-US" sz="1300" kern="0" dirty="0" smtClean="0">
                <a:solidFill>
                  <a:schemeClr val="bg1"/>
                </a:solidFill>
                <a:latin typeface="Dubai Medium" panose="020B0603030403030204" pitchFamily="34" charset="-78"/>
                <a:ea typeface="MS PGothic"/>
                <a:cs typeface="Dubai Medium" panose="020B0603030403030204" pitchFamily="34" charset="-78"/>
              </a:rPr>
              <a:t>maximum </a:t>
            </a:r>
            <a:r>
              <a:rPr lang="en-US" sz="1300" kern="0" dirty="0">
                <a:solidFill>
                  <a:schemeClr val="bg1"/>
                </a:solidFill>
                <a:latin typeface="Dubai Medium" panose="020B0603030403030204" pitchFamily="34" charset="-78"/>
                <a:ea typeface="MS PGothic"/>
                <a:cs typeface="Dubai Medium" panose="020B0603030403030204" pitchFamily="34" charset="-78"/>
              </a:rPr>
              <a:t>level, and supported by a healthier portfolio throughout </a:t>
            </a:r>
            <a:r>
              <a:rPr lang="en-US" sz="1300" kern="0" dirty="0" smtClean="0">
                <a:solidFill>
                  <a:schemeClr val="bg1"/>
                </a:solidFill>
                <a:latin typeface="Dubai Medium" panose="020B0603030403030204" pitchFamily="34" charset="-78"/>
                <a:ea typeface="MS PGothic"/>
                <a:cs typeface="Dubai Medium" panose="020B0603030403030204" pitchFamily="34" charset="-78"/>
              </a:rPr>
              <a:t>2023.</a:t>
            </a:r>
            <a:endParaRPr lang="en-US" sz="1300" kern="0" dirty="0">
              <a:solidFill>
                <a:schemeClr val="bg1"/>
              </a:solidFill>
              <a:latin typeface="Dubai Medium" panose="020B0603030403030204" pitchFamily="34" charset="-78"/>
              <a:ea typeface="MS PGothic"/>
              <a:cs typeface="Dubai Medium" panose="020B0603030403030204" pitchFamily="34" charset="-78"/>
            </a:endParaRPr>
          </a:p>
        </p:txBody>
      </p:sp>
      <p:cxnSp>
        <p:nvCxnSpPr>
          <p:cNvPr id="4" name="Straight Connector 3"/>
          <p:cNvCxnSpPr/>
          <p:nvPr/>
        </p:nvCxnSpPr>
        <p:spPr>
          <a:xfrm>
            <a:off x="951785" y="2837830"/>
            <a:ext cx="1053963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954057" y="4532432"/>
            <a:ext cx="1053963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983626" y="6240680"/>
            <a:ext cx="1053963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DCECF369-A131-C34F-ACB5-586E46D53137}"/>
              </a:ext>
            </a:extLst>
          </p:cNvPr>
          <p:cNvSpPr txBox="1"/>
          <p:nvPr/>
        </p:nvSpPr>
        <p:spPr>
          <a:xfrm>
            <a:off x="898158" y="6215923"/>
            <a:ext cx="5749318" cy="369332"/>
          </a:xfrm>
          <a:prstGeom prst="rect">
            <a:avLst/>
          </a:prstGeom>
          <a:noFill/>
        </p:spPr>
        <p:txBody>
          <a:bodyPr wrap="square" rtlCol="0">
            <a:spAutoFit/>
          </a:bodyPr>
          <a:lstStyle/>
          <a:p>
            <a:pPr marL="12700" lvl="0" indent="-12700" algn="just" eaLnBrk="0" fontAlgn="base" hangingPunct="0">
              <a:lnSpc>
                <a:spcPct val="150000"/>
              </a:lnSpc>
              <a:spcBef>
                <a:spcPct val="0"/>
              </a:spcBef>
              <a:spcAft>
                <a:spcPts val="200"/>
              </a:spcAft>
              <a:buClr>
                <a:srgbClr val="003399"/>
              </a:buClr>
              <a:tabLst>
                <a:tab pos="223838" algn="l"/>
              </a:tabLst>
              <a:defRPr/>
            </a:pPr>
            <a:r>
              <a:rPr lang="en-US" sz="1200" i="1" kern="0" smtClean="0">
                <a:solidFill>
                  <a:srgbClr val="000000"/>
                </a:solidFill>
                <a:latin typeface="Dubai Medium" panose="020B0603030403030204" pitchFamily="34" charset="-78"/>
                <a:ea typeface="MS PGothic"/>
                <a:cs typeface="Dubai Medium" panose="020B0603030403030204" pitchFamily="34" charset="-78"/>
              </a:rPr>
              <a:t>Source: Radana Finance</a:t>
            </a:r>
            <a:endParaRPr lang="en-US" sz="1200" i="1" kern="0">
              <a:solidFill>
                <a:srgbClr val="000000"/>
              </a:solidFill>
              <a:latin typeface="Dubai Medium" panose="020B0603030403030204" pitchFamily="34" charset="-78"/>
              <a:ea typeface="MS PGothic"/>
              <a:cs typeface="Dubai Medium" panose="020B0603030403030204" pitchFamily="34" charset="-78"/>
            </a:endParaRPr>
          </a:p>
        </p:txBody>
      </p:sp>
      <p:graphicFrame>
        <p:nvGraphicFramePr>
          <p:cNvPr id="31" name="Chart 30"/>
          <p:cNvGraphicFramePr>
            <a:graphicFrameLocks/>
          </p:cNvGraphicFramePr>
          <p:nvPr>
            <p:extLst>
              <p:ext uri="{D42A27DB-BD31-4B8C-83A1-F6EECF244321}">
                <p14:modId xmlns:p14="http://schemas.microsoft.com/office/powerpoint/2010/main" val="3111140340"/>
              </p:ext>
            </p:extLst>
          </p:nvPr>
        </p:nvGraphicFramePr>
        <p:xfrm>
          <a:off x="951785" y="1594004"/>
          <a:ext cx="5617988" cy="113544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Chart 32"/>
          <p:cNvGraphicFramePr>
            <a:graphicFrameLocks/>
          </p:cNvGraphicFramePr>
          <p:nvPr>
            <p:extLst>
              <p:ext uri="{D42A27DB-BD31-4B8C-83A1-F6EECF244321}">
                <p14:modId xmlns:p14="http://schemas.microsoft.com/office/powerpoint/2010/main" val="434246404"/>
              </p:ext>
            </p:extLst>
          </p:nvPr>
        </p:nvGraphicFramePr>
        <p:xfrm>
          <a:off x="951785" y="4932242"/>
          <a:ext cx="5617988" cy="1191361"/>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7" name="Chart 26"/>
          <p:cNvGraphicFramePr>
            <a:graphicFrameLocks/>
          </p:cNvGraphicFramePr>
          <p:nvPr>
            <p:extLst>
              <p:ext uri="{D42A27DB-BD31-4B8C-83A1-F6EECF244321}">
                <p14:modId xmlns:p14="http://schemas.microsoft.com/office/powerpoint/2010/main" val="2143674126"/>
              </p:ext>
            </p:extLst>
          </p:nvPr>
        </p:nvGraphicFramePr>
        <p:xfrm>
          <a:off x="951785" y="3250959"/>
          <a:ext cx="5617988" cy="1193818"/>
        </p:xfrm>
        <a:graphic>
          <a:graphicData uri="http://schemas.openxmlformats.org/drawingml/2006/chart">
            <c:chart xmlns:c="http://schemas.openxmlformats.org/drawingml/2006/chart" xmlns:r="http://schemas.openxmlformats.org/officeDocument/2006/relationships" r:id="rId8"/>
          </a:graphicData>
        </a:graphic>
      </p:graphicFrame>
      <p:sp>
        <p:nvSpPr>
          <p:cNvPr id="29" name="Text Placeholder 2">
            <a:extLst>
              <a:ext uri="{FF2B5EF4-FFF2-40B4-BE49-F238E27FC236}">
                <a16:creationId xmlns:a16="http://schemas.microsoft.com/office/drawing/2014/main" id="{A90E687A-BB77-4A48-BF1C-2602DE753AE4}"/>
              </a:ext>
            </a:extLst>
          </p:cNvPr>
          <p:cNvSpPr>
            <a:spLocks noGrp="1"/>
          </p:cNvSpPr>
          <p:nvPr>
            <p:custDataLst>
              <p:tags r:id="rId1"/>
            </p:custDataLst>
          </p:nvPr>
        </p:nvSpPr>
        <p:spPr bwMode="auto">
          <a:xfrm>
            <a:off x="4390006" y="3390033"/>
            <a:ext cx="485775" cy="234950"/>
          </a:xfrm>
          <a:prstGeom prst="ellipse">
            <a:avLst/>
          </a:prstGeom>
          <a:solidFill>
            <a:schemeClr val="bg1"/>
          </a:solidFill>
          <a:ln w="9525" algn="ctr">
            <a:solidFill>
              <a:schemeClr val="tx1"/>
            </a:solidFill>
          </a:ln>
          <a:effectLst/>
        </p:spPr>
        <p:txBody>
          <a:bodyPr vert="horz" wrap="none" lIns="0" tIns="0" rIns="0" bIns="0" numCol="1" spcCol="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spcAft>
                <a:spcPct val="0"/>
              </a:spcAft>
              <a:buNone/>
            </a:pPr>
            <a:r>
              <a:rPr lang="en-US" sz="1200" b="1" dirty="0" smtClean="0"/>
              <a:t>+35%</a:t>
            </a:r>
            <a:endParaRPr lang="en-US" sz="1200" b="1" dirty="0"/>
          </a:p>
        </p:txBody>
      </p:sp>
    </p:spTree>
    <p:extLst>
      <p:ext uri="{BB962C8B-B14F-4D97-AF65-F5344CB8AC3E}">
        <p14:creationId xmlns:p14="http://schemas.microsoft.com/office/powerpoint/2010/main" val="3484133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HSkN8YwOUvHKCQgaHfVY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2016</TotalTime>
  <Words>1175</Words>
  <Application>Microsoft Office PowerPoint</Application>
  <PresentationFormat>Widescreen</PresentationFormat>
  <Paragraphs>189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MS PGothic</vt:lpstr>
      <vt:lpstr>Arial</vt:lpstr>
      <vt:lpstr>Arial Unicode MS</vt:lpstr>
      <vt:lpstr>Calibri</vt:lpstr>
      <vt:lpstr>Calibri Light</vt:lpstr>
      <vt:lpstr>Dubai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Meilki Riyanto</dc:creator>
  <cp:lastModifiedBy>Kurniawan Sudrajat</cp:lastModifiedBy>
  <cp:revision>274</cp:revision>
  <dcterms:created xsi:type="dcterms:W3CDTF">2023-02-17T03:14:58Z</dcterms:created>
  <dcterms:modified xsi:type="dcterms:W3CDTF">2024-03-30T18:11:38Z</dcterms:modified>
</cp:coreProperties>
</file>